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627" r:id="rId3"/>
    <p:sldId id="628" r:id="rId4"/>
    <p:sldId id="629" r:id="rId5"/>
    <p:sldId id="636" r:id="rId6"/>
    <p:sldId id="1591" r:id="rId7"/>
    <p:sldId id="1592" r:id="rId8"/>
    <p:sldId id="1593" r:id="rId9"/>
    <p:sldId id="1569" r:id="rId10"/>
    <p:sldId id="159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showGuides="1">
      <p:cViewPr varScale="1">
        <p:scale>
          <a:sx n="116" d="100"/>
          <a:sy n="116" d="100"/>
        </p:scale>
        <p:origin x="198"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41F30-327D-7E90-A0E7-264A46C1CA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17E539-D5CD-76E0-6BC0-15B270C2A1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8A9EDF-3AA5-C77A-6C19-E2DD48274DD8}"/>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5" name="Footer Placeholder 4">
            <a:extLst>
              <a:ext uri="{FF2B5EF4-FFF2-40B4-BE49-F238E27FC236}">
                <a16:creationId xmlns:a16="http://schemas.microsoft.com/office/drawing/2014/main" id="{7BF5EC17-6445-625C-16F0-5A91359D00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BCD0BD-EE5D-241F-A99C-32F864AD1492}"/>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2207300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D8253-D493-3A09-6202-D36DE9F396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5A2E6D-94C2-4BED-298B-72D64F196F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6E719B-3ABF-B963-A688-6209DFA624C1}"/>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5" name="Footer Placeholder 4">
            <a:extLst>
              <a:ext uri="{FF2B5EF4-FFF2-40B4-BE49-F238E27FC236}">
                <a16:creationId xmlns:a16="http://schemas.microsoft.com/office/drawing/2014/main" id="{35FC8442-FA37-BE93-582C-E7598022AA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AF1916-7FB0-ED8D-B514-EA3577AE7374}"/>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2150668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F180D8-94A4-D9BE-8418-FCF7410184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EC56E3-C41A-6C11-122B-E732655D86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40D34-83DC-6800-4732-0D03DDBF69F3}"/>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5" name="Footer Placeholder 4">
            <a:extLst>
              <a:ext uri="{FF2B5EF4-FFF2-40B4-BE49-F238E27FC236}">
                <a16:creationId xmlns:a16="http://schemas.microsoft.com/office/drawing/2014/main" id="{FAAFB4C6-3299-7364-4EE1-8861E23782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31DB4F-4FB9-F56A-906B-027431381600}"/>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3963430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109C0-0C3B-5E97-8546-8BCD8B15AA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FF0322-C9F6-D796-AAA5-F0AF2D2903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82434-EB97-1C40-EBE6-DEC2E037C742}"/>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5" name="Footer Placeholder 4">
            <a:extLst>
              <a:ext uri="{FF2B5EF4-FFF2-40B4-BE49-F238E27FC236}">
                <a16:creationId xmlns:a16="http://schemas.microsoft.com/office/drawing/2014/main" id="{0DFEC05E-5B0F-8A5B-2200-99C2C1B30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C23A05-99AF-5506-E34D-EAD7A2EE8E89}"/>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4140811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16AC3-2BE0-42AB-CD64-5B9A2D7928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474314-B7DD-DC85-4331-A1292D42BA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0C9D1C-2DD0-3744-7BFA-C22F54DDC70C}"/>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5" name="Footer Placeholder 4">
            <a:extLst>
              <a:ext uri="{FF2B5EF4-FFF2-40B4-BE49-F238E27FC236}">
                <a16:creationId xmlns:a16="http://schemas.microsoft.com/office/drawing/2014/main" id="{14DAB1D9-9AD9-9FD5-9F3D-039C3A0623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875C02-F99D-76EC-AE44-16B4ABFC5428}"/>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1643507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3A148-90ED-D51F-2457-85BDE18711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B500F7-CDB5-3101-6894-68F1536CE0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8236C8-F84D-072F-9EB6-ECA1F34C99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C76453-313C-BC67-7CBF-CDAE91560926}"/>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6" name="Footer Placeholder 5">
            <a:extLst>
              <a:ext uri="{FF2B5EF4-FFF2-40B4-BE49-F238E27FC236}">
                <a16:creationId xmlns:a16="http://schemas.microsoft.com/office/drawing/2014/main" id="{59FB878E-EB35-EC13-7526-1E82ACC065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FA6B75-7AA1-9932-2C4E-BB6DD2AF5B52}"/>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4162644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1884C-C37B-EE91-3052-1C2D66B017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EE8F92-6FBA-5648-7E52-46CBC153D7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E0DD94-146E-58B3-DCB5-13D5D99AAE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44472B-6C3B-E9F0-72D9-5B4874EB35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31B95F-E346-FCCD-B294-A4A94D382E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F6782E-9CB9-54A1-C9F4-2DFB2AE5F248}"/>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8" name="Footer Placeholder 7">
            <a:extLst>
              <a:ext uri="{FF2B5EF4-FFF2-40B4-BE49-F238E27FC236}">
                <a16:creationId xmlns:a16="http://schemas.microsoft.com/office/drawing/2014/main" id="{D071B341-D2EA-E265-6375-73FB50ADA0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635C56-0F5E-26F5-4CD4-ADCF95B926D3}"/>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2567504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24968-3025-1928-3C07-C309873F12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DD1CF5-7D97-7E2B-CC9F-B623F41C9257}"/>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4" name="Footer Placeholder 3">
            <a:extLst>
              <a:ext uri="{FF2B5EF4-FFF2-40B4-BE49-F238E27FC236}">
                <a16:creationId xmlns:a16="http://schemas.microsoft.com/office/drawing/2014/main" id="{99D0AAF2-76B9-DA19-5EF6-DC6D7F74CD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2565AF-4903-5999-09C8-05A78CA14191}"/>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2431772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EE74A9-1675-8024-6DB5-200391715337}"/>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3" name="Footer Placeholder 2">
            <a:extLst>
              <a:ext uri="{FF2B5EF4-FFF2-40B4-BE49-F238E27FC236}">
                <a16:creationId xmlns:a16="http://schemas.microsoft.com/office/drawing/2014/main" id="{86E7A981-EB83-6DFC-1A9B-2A01298870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017E4A-FA0A-39ED-5122-0AD8D38BEAF4}"/>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428972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AD50B-062D-755D-E06D-11D5510836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365B85-4A03-96FF-BFD8-EB9B45A345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43E74A-4CD9-2E4A-2F06-46CD150D79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C94854-5360-19E7-E02F-EF15E55C141C}"/>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6" name="Footer Placeholder 5">
            <a:extLst>
              <a:ext uri="{FF2B5EF4-FFF2-40B4-BE49-F238E27FC236}">
                <a16:creationId xmlns:a16="http://schemas.microsoft.com/office/drawing/2014/main" id="{E8DC3F6B-8074-D922-167A-C59C7DEDA9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1045D5-872D-69D9-135A-E0F3BB02A499}"/>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34703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8CB38-86C7-2797-34D6-AF044BF661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7AF613-CF40-600B-8518-32FC941373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2FC0F9-8BD9-0D5D-C5B5-B2812D86DB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7B5262-158A-0677-DDFB-54BA67329C13}"/>
              </a:ext>
            </a:extLst>
          </p:cNvPr>
          <p:cNvSpPr>
            <a:spLocks noGrp="1"/>
          </p:cNvSpPr>
          <p:nvPr>
            <p:ph type="dt" sz="half" idx="10"/>
          </p:nvPr>
        </p:nvSpPr>
        <p:spPr/>
        <p:txBody>
          <a:bodyPr/>
          <a:lstStyle/>
          <a:p>
            <a:fld id="{B14FCAA0-9BE8-4EB2-B0FA-7AEBCA85577D}" type="datetimeFigureOut">
              <a:rPr lang="en-US" smtClean="0"/>
              <a:t>4/3/2025</a:t>
            </a:fld>
            <a:endParaRPr lang="en-US"/>
          </a:p>
        </p:txBody>
      </p:sp>
      <p:sp>
        <p:nvSpPr>
          <p:cNvPr id="6" name="Footer Placeholder 5">
            <a:extLst>
              <a:ext uri="{FF2B5EF4-FFF2-40B4-BE49-F238E27FC236}">
                <a16:creationId xmlns:a16="http://schemas.microsoft.com/office/drawing/2014/main" id="{0240D50A-8F46-43A8-716E-3C4E599C09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E5510B-5796-5C52-74E2-5342BA841150}"/>
              </a:ext>
            </a:extLst>
          </p:cNvPr>
          <p:cNvSpPr>
            <a:spLocks noGrp="1"/>
          </p:cNvSpPr>
          <p:nvPr>
            <p:ph type="sldNum" sz="quarter" idx="12"/>
          </p:nvPr>
        </p:nvSpPr>
        <p:spPr/>
        <p:txBody>
          <a:bodyPr/>
          <a:lstStyle/>
          <a:p>
            <a:fld id="{028779BC-2295-4872-8C86-EC719E1007A3}" type="slidenum">
              <a:rPr lang="en-US" smtClean="0"/>
              <a:t>‹#›</a:t>
            </a:fld>
            <a:endParaRPr lang="en-US"/>
          </a:p>
        </p:txBody>
      </p:sp>
    </p:spTree>
    <p:extLst>
      <p:ext uri="{BB962C8B-B14F-4D97-AF65-F5344CB8AC3E}">
        <p14:creationId xmlns:p14="http://schemas.microsoft.com/office/powerpoint/2010/main" val="1162519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7BDFFA-E9BA-FBCA-71BE-8E1A3F4BB3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A82D65-1F80-DC51-4619-FEC3BA8A2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B800EC-F5F8-57BB-11D6-E7D84E5662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14FCAA0-9BE8-4EB2-B0FA-7AEBCA85577D}" type="datetimeFigureOut">
              <a:rPr lang="en-US" smtClean="0"/>
              <a:t>4/3/2025</a:t>
            </a:fld>
            <a:endParaRPr lang="en-US"/>
          </a:p>
        </p:txBody>
      </p:sp>
      <p:sp>
        <p:nvSpPr>
          <p:cNvPr id="5" name="Footer Placeholder 4">
            <a:extLst>
              <a:ext uri="{FF2B5EF4-FFF2-40B4-BE49-F238E27FC236}">
                <a16:creationId xmlns:a16="http://schemas.microsoft.com/office/drawing/2014/main" id="{79428BE0-C8A1-82B1-E1DD-1126D76F79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3D01E68-5ECE-E524-238A-4525C3372D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28779BC-2295-4872-8C86-EC719E1007A3}" type="slidenum">
              <a:rPr lang="en-US" smtClean="0"/>
              <a:t>‹#›</a:t>
            </a:fld>
            <a:endParaRPr lang="en-US"/>
          </a:p>
        </p:txBody>
      </p:sp>
    </p:spTree>
    <p:extLst>
      <p:ext uri="{BB962C8B-B14F-4D97-AF65-F5344CB8AC3E}">
        <p14:creationId xmlns:p14="http://schemas.microsoft.com/office/powerpoint/2010/main" val="3090740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w566@cornell.edu" TargetMode="External"/><Relationship Id="rId2" Type="http://schemas.openxmlformats.org/officeDocument/2006/relationships/hyperlink" Target="mailto:qmk2@cornell.edu"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mailto:kw566@cornell.edu" TargetMode="External"/><Relationship Id="rId2" Type="http://schemas.openxmlformats.org/officeDocument/2006/relationships/hyperlink" Target="mailto:qmk2@cornell.edu"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ocs.google.com/spreadsheets/d/13MNd_wo0ppuBsX-hX2dbSsaQCh_niJwQ/edit?usp=sharing&amp;ouid=116910914563647058489&amp;rtpof=true&amp;sd=tru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nmsp.cals.cornell.edu/Announcements/SoilSampling_ProjectDes%20cription_3_31_2025.pdf" TargetMode="External"/><Relationship Id="rId2" Type="http://schemas.openxmlformats.org/officeDocument/2006/relationships/hyperlink" Target="http://nmsp.cals.cornell.edu/Announcements/SoilSampling_ProjectDes%20cription_3_31_2025.pptx" TargetMode="External"/><Relationship Id="rId1" Type="http://schemas.openxmlformats.org/officeDocument/2006/relationships/slideLayout" Target="../slideLayouts/slideLayout2.xml"/><Relationship Id="rId5" Type="http://schemas.openxmlformats.org/officeDocument/2006/relationships/hyperlink" Target="http://nmsp.cals.cornell.edu/Announcements/SoilSampling_Blank_Field%20History_3_31_2025.pdf" TargetMode="External"/><Relationship Id="rId4" Type="http://schemas.openxmlformats.org/officeDocument/2006/relationships/hyperlink" Target="http://nmsp.cals.cornell.edu/Announcements/SoilSampling_Blank_Field%20History_3_31_2025.docx"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389CF40-1B18-6E3A-2105-CB60B32A98FA}"/>
              </a:ext>
            </a:extLst>
          </p:cNvPr>
          <p:cNvSpPr txBox="1">
            <a:spLocks/>
          </p:cNvSpPr>
          <p:nvPr/>
        </p:nvSpPr>
        <p:spPr>
          <a:xfrm>
            <a:off x="990600" y="517524"/>
            <a:ext cx="10515600" cy="4644185"/>
          </a:xfrm>
          <a:prstGeom prst="rect">
            <a:avLst/>
          </a:prstGeom>
        </p:spPr>
        <p:txBody>
          <a:bodyPr vert="horz" lIns="91440" tIns="45720" rIns="91440" bIns="45720" rtlCol="0" anchor="ctr">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Nutrient Management Spear Program</a:t>
            </a: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sz="2400" b="1"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2025 New York Soil Test Conversion Program</a:t>
            </a: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lang="en-US" sz="4400" b="1" dirty="0"/>
              <a:t>3-31-2025</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rPr>
              <a:t>Contacts: </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rPr>
              <a:t>qmk2@cornell.edu</a:t>
            </a:r>
            <a:r>
              <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rPr>
              <a:t> (Quirine) </a:t>
            </a:r>
            <a:r>
              <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rPr>
              <a:t>kw566@cornell.edu</a:t>
            </a:r>
            <a:r>
              <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rPr>
              <a:t> (Kirsten)</a:t>
            </a:r>
            <a:endPar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E0C7E066-37B0-60D3-64D1-5360E4013E04}"/>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6" name="Rectangle 5">
            <a:extLst>
              <a:ext uri="{FF2B5EF4-FFF2-40B4-BE49-F238E27FC236}">
                <a16:creationId xmlns:a16="http://schemas.microsoft.com/office/drawing/2014/main" id="{920759D4-284E-5BF8-5B2B-E0D822A86641}"/>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pic>
        <p:nvPicPr>
          <p:cNvPr id="8" name="Picture 7">
            <a:extLst>
              <a:ext uri="{FF2B5EF4-FFF2-40B4-BE49-F238E27FC236}">
                <a16:creationId xmlns:a16="http://schemas.microsoft.com/office/drawing/2014/main" id="{2DC5E651-F100-DCD2-A9DB-4E5A3E0FD440}"/>
              </a:ext>
            </a:extLst>
          </p:cNvPr>
          <p:cNvPicPr>
            <a:picLocks noChangeAspect="1"/>
          </p:cNvPicPr>
          <p:nvPr/>
        </p:nvPicPr>
        <p:blipFill>
          <a:blip r:embed="rId4"/>
          <a:stretch>
            <a:fillRect/>
          </a:stretch>
        </p:blipFill>
        <p:spPr>
          <a:xfrm>
            <a:off x="466725" y="5161709"/>
            <a:ext cx="11258550" cy="1285875"/>
          </a:xfrm>
          <a:prstGeom prst="rect">
            <a:avLst/>
          </a:prstGeom>
        </p:spPr>
      </p:pic>
    </p:spTree>
    <p:extLst>
      <p:ext uri="{BB962C8B-B14F-4D97-AF65-F5344CB8AC3E}">
        <p14:creationId xmlns:p14="http://schemas.microsoft.com/office/powerpoint/2010/main" val="3967289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CDA6F-B465-BCAA-DB98-E5D4C7E0AD3C}"/>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B98F72DF-4063-401A-0AD7-62ED0107B8E1}"/>
              </a:ext>
            </a:extLst>
          </p:cNvPr>
          <p:cNvSpPr txBox="1">
            <a:spLocks/>
          </p:cNvSpPr>
          <p:nvPr/>
        </p:nvSpPr>
        <p:spPr>
          <a:xfrm>
            <a:off x="990600" y="517524"/>
            <a:ext cx="10515600" cy="4644185"/>
          </a:xfrm>
          <a:prstGeom prst="rect">
            <a:avLst/>
          </a:prstGeom>
        </p:spPr>
        <p:txBody>
          <a:bodyPr vert="horz" lIns="91440" tIns="45720" rIns="91440" bIns="45720" rtlCol="0" anchor="ctr">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Nutrient Management Spear Program</a:t>
            </a: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sz="2400" b="1"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2025 New York Soil Test Conversion Program</a:t>
            </a: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lang="en-US" sz="4400" b="1" dirty="0"/>
              <a:t>For questions:</a:t>
            </a: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rPr>
              <a:t>qmk2@cornell.edu</a:t>
            </a:r>
            <a:r>
              <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rPr>
              <a:t> (Quirine) </a:t>
            </a:r>
            <a:r>
              <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rPr>
              <a:t>kw566@cornell.edu</a:t>
            </a:r>
            <a:r>
              <a:rPr lang="en-US" sz="4400" b="1" dirty="0">
                <a:solidFill>
                  <a:srgbClr val="0000FF"/>
                </a:solidFill>
                <a:latin typeface="Calibri" panose="020F0502020204030204" pitchFamily="34" charset="0"/>
                <a:ea typeface="Calibri" panose="020F0502020204030204" pitchFamily="34" charset="0"/>
                <a:cs typeface="Calibri" panose="020F0502020204030204" pitchFamily="34" charset="0"/>
              </a:rPr>
              <a:t> (Kirsten)</a:t>
            </a:r>
            <a:endPar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36632ACB-3FD7-1324-E804-DEB69B359148}"/>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6" name="Rectangle 5">
            <a:extLst>
              <a:ext uri="{FF2B5EF4-FFF2-40B4-BE49-F238E27FC236}">
                <a16:creationId xmlns:a16="http://schemas.microsoft.com/office/drawing/2014/main" id="{AAFF1A2E-A7E1-CECA-D05B-7C64A409EDCD}"/>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pic>
        <p:nvPicPr>
          <p:cNvPr id="8" name="Picture 7">
            <a:extLst>
              <a:ext uri="{FF2B5EF4-FFF2-40B4-BE49-F238E27FC236}">
                <a16:creationId xmlns:a16="http://schemas.microsoft.com/office/drawing/2014/main" id="{3F189DCF-51A4-86AA-5F3F-C4990FDE31EC}"/>
              </a:ext>
            </a:extLst>
          </p:cNvPr>
          <p:cNvPicPr>
            <a:picLocks noChangeAspect="1"/>
          </p:cNvPicPr>
          <p:nvPr/>
        </p:nvPicPr>
        <p:blipFill>
          <a:blip r:embed="rId4"/>
          <a:stretch>
            <a:fillRect/>
          </a:stretch>
        </p:blipFill>
        <p:spPr>
          <a:xfrm>
            <a:off x="466725" y="5161709"/>
            <a:ext cx="11258550" cy="1285875"/>
          </a:xfrm>
          <a:prstGeom prst="rect">
            <a:avLst/>
          </a:prstGeom>
        </p:spPr>
      </p:pic>
    </p:spTree>
    <p:extLst>
      <p:ext uri="{BB962C8B-B14F-4D97-AF65-F5344CB8AC3E}">
        <p14:creationId xmlns:p14="http://schemas.microsoft.com/office/powerpoint/2010/main" val="2492845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F2D1E-4B15-B68A-00D9-26C2CC478D1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31CA11-DE9B-1984-0884-4EA481A83A29}"/>
              </a:ext>
            </a:extLst>
          </p:cNvPr>
          <p:cNvSpPr>
            <a:spLocks noGrp="1"/>
          </p:cNvSpPr>
          <p:nvPr>
            <p:ph idx="1"/>
          </p:nvPr>
        </p:nvSpPr>
        <p:spPr/>
        <p:txBody>
          <a:bodyPr>
            <a:normAutofit lnSpcReduction="10000"/>
          </a:bodyPr>
          <a:lstStyle/>
          <a:p>
            <a:pPr marL="0" marR="0" indent="0" algn="ctr">
              <a:lnSpc>
                <a:spcPct val="107000"/>
              </a:lnSpc>
              <a:spcBef>
                <a:spcPts val="0"/>
              </a:spcBef>
              <a:spcAft>
                <a:spcPts val="0"/>
              </a:spcAft>
              <a:buNone/>
            </a:pPr>
            <a:r>
              <a:rPr lang="en-US" kern="100" dirty="0">
                <a:effectLst/>
                <a:ea typeface="Aptos" panose="020B0004020202020204" pitchFamily="34" charset="0"/>
                <a:cs typeface="Times New Roman" panose="02020603050405020304" pitchFamily="18" charset="0"/>
              </a:rPr>
              <a:t>New Initiative in 2025:</a:t>
            </a:r>
          </a:p>
          <a:p>
            <a:pPr marL="0" marR="0" indent="0">
              <a:lnSpc>
                <a:spcPct val="107000"/>
              </a:lnSpc>
              <a:spcBef>
                <a:spcPts val="0"/>
              </a:spcBef>
              <a:spcAft>
                <a:spcPts val="0"/>
              </a:spcAft>
              <a:buNone/>
            </a:pPr>
            <a:endParaRPr lang="en-US" sz="1600" kern="100" dirty="0">
              <a:ea typeface="Aptos" panose="020B0004020202020204" pitchFamily="34" charset="0"/>
              <a:cs typeface="Times New Roman" panose="02020603050405020304" pitchFamily="18" charset="0"/>
            </a:endParaRPr>
          </a:p>
          <a:p>
            <a:pPr marL="0" marR="0" indent="0">
              <a:lnSpc>
                <a:spcPct val="107000"/>
              </a:lnSpc>
              <a:spcBef>
                <a:spcPts val="0"/>
              </a:spcBef>
              <a:spcAft>
                <a:spcPts val="0"/>
              </a:spcAft>
              <a:buNone/>
            </a:pPr>
            <a:r>
              <a:rPr lang="en-US" kern="100" dirty="0">
                <a:effectLst/>
                <a:ea typeface="Aptos" panose="020B0004020202020204" pitchFamily="34" charset="0"/>
                <a:cs typeface="Times New Roman" panose="02020603050405020304" pitchFamily="18" charset="0"/>
              </a:rPr>
              <a:t>With new soil testing labs marketing and offering services to CAFO Permitted farms in New York, in partnership with state agencies NYSDEC, NYSAGM and NY NRCS, the Nutrient Management Spear Program is embarking on a 2025 New York Soil Test Conversion Program for existing and new laboratories to further collaborate on developing conversion equations to Cornell Morgan equivalents for nutrient management planning via the NRCS-NY 590 conservation practice standard. </a:t>
            </a:r>
          </a:p>
          <a:p>
            <a:pPr marL="0" marR="0" indent="0">
              <a:lnSpc>
                <a:spcPct val="107000"/>
              </a:lnSpc>
              <a:spcBef>
                <a:spcPts val="0"/>
              </a:spcBef>
              <a:spcAft>
                <a:spcPts val="800"/>
              </a:spcAft>
              <a:buNone/>
            </a:pPr>
            <a:endParaRPr lang="en-US" kern="100" dirty="0">
              <a:effectLst/>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F4BFD9D1-E6F2-5679-C810-19A753AAB903}"/>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5" name="Rectangle 4">
            <a:extLst>
              <a:ext uri="{FF2B5EF4-FFF2-40B4-BE49-F238E27FC236}">
                <a16:creationId xmlns:a16="http://schemas.microsoft.com/office/drawing/2014/main" id="{AB84E0A1-4203-4A72-2B3B-A2ED4BB6DB8D}"/>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sp>
        <p:nvSpPr>
          <p:cNvPr id="6" name="Title 1">
            <a:extLst>
              <a:ext uri="{FF2B5EF4-FFF2-40B4-BE49-F238E27FC236}">
                <a16:creationId xmlns:a16="http://schemas.microsoft.com/office/drawing/2014/main" id="{148E4370-B0F5-7CE7-C044-2707DA00D149}"/>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New York Soil Test Conversion Program</a:t>
            </a:r>
          </a:p>
        </p:txBody>
      </p:sp>
    </p:spTree>
    <p:extLst>
      <p:ext uri="{BB962C8B-B14F-4D97-AF65-F5344CB8AC3E}">
        <p14:creationId xmlns:p14="http://schemas.microsoft.com/office/powerpoint/2010/main" val="2758766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B61D6-0E43-4E75-F770-944F9D2CBAA0}"/>
            </a:ext>
          </a:extLst>
        </p:cNvPr>
        <p:cNvGrpSpPr/>
        <p:nvPr/>
      </p:nvGrpSpPr>
      <p:grpSpPr>
        <a:xfrm>
          <a:off x="0" y="0"/>
          <a:ext cx="0" cy="0"/>
          <a:chOff x="0" y="0"/>
          <a:chExt cx="0" cy="0"/>
        </a:xfrm>
      </p:grpSpPr>
      <p:sp>
        <p:nvSpPr>
          <p:cNvPr id="15" name="Rectangle 14">
            <a:extLst>
              <a:ext uri="{FF2B5EF4-FFF2-40B4-BE49-F238E27FC236}">
                <a16:creationId xmlns:a16="http://schemas.microsoft.com/office/drawing/2014/main" id="{15898248-C654-7A22-4978-8B05766C25FF}"/>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17" name="Rectangle 16">
            <a:extLst>
              <a:ext uri="{FF2B5EF4-FFF2-40B4-BE49-F238E27FC236}">
                <a16:creationId xmlns:a16="http://schemas.microsoft.com/office/drawing/2014/main" id="{3A9174F3-03FA-B542-87A8-D47296BF44D7}"/>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sp>
        <p:nvSpPr>
          <p:cNvPr id="2" name="Title 1">
            <a:extLst>
              <a:ext uri="{FF2B5EF4-FFF2-40B4-BE49-F238E27FC236}">
                <a16:creationId xmlns:a16="http://schemas.microsoft.com/office/drawing/2014/main" id="{BC9414CC-CA9C-62BE-3B94-998507461A68}"/>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New York Soil Test Conversion Program</a:t>
            </a:r>
          </a:p>
        </p:txBody>
      </p:sp>
      <p:sp>
        <p:nvSpPr>
          <p:cNvPr id="3" name="TextBox 2">
            <a:extLst>
              <a:ext uri="{FF2B5EF4-FFF2-40B4-BE49-F238E27FC236}">
                <a16:creationId xmlns:a16="http://schemas.microsoft.com/office/drawing/2014/main" id="{5090F0FB-5784-E318-380F-8618327BB8F9}"/>
              </a:ext>
            </a:extLst>
          </p:cNvPr>
          <p:cNvSpPr txBox="1"/>
          <p:nvPr/>
        </p:nvSpPr>
        <p:spPr>
          <a:xfrm>
            <a:off x="617136" y="1511488"/>
            <a:ext cx="11353800" cy="54476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
                <a:cs typeface="Times New Roman" panose="02020603050405020304" pitchFamily="18" charset="0"/>
              </a:rPr>
              <a:t>Steps:</a:t>
            </a:r>
          </a:p>
          <a:p>
            <a:pPr marL="461963" marR="0" lvl="0" indent="-461963"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Calibri "/>
                <a:cs typeface="Times New Roman" panose="02020603050405020304" pitchFamily="18" charset="0"/>
              </a:rPr>
              <a:t>Collect 230-250 soil samples, representing 40-50 soil types and all major soil groups across New York</a:t>
            </a:r>
          </a:p>
          <a:p>
            <a:pPr marL="919163" lvl="2" indent="-461963">
              <a:buFont typeface="Arial" panose="020B0604020202020204" pitchFamily="34" charset="0"/>
              <a:buChar char="•"/>
              <a:defRPr/>
            </a:pPr>
            <a:r>
              <a:rPr kumimoji="0" lang="en-US" sz="2400" b="0" i="0" u="none" strike="noStrike" kern="1200" cap="none" spc="0" normalizeH="0" baseline="0" noProof="0" dirty="0">
                <a:ln>
                  <a:noFill/>
                </a:ln>
                <a:solidFill>
                  <a:prstClr val="black"/>
                </a:solidFill>
                <a:effectLst/>
                <a:uLnTx/>
                <a:uFillTx/>
                <a:latin typeface="Calibri "/>
                <a:cs typeface="Times New Roman" panose="02020603050405020304" pitchFamily="18" charset="0"/>
              </a:rPr>
              <a:t>5-gallon (full) buckets</a:t>
            </a:r>
          </a:p>
          <a:p>
            <a:pPr marL="919163" lvl="2" indent="-461963">
              <a:buFont typeface="Arial" panose="020B0604020202020204" pitchFamily="34" charset="0"/>
              <a:buChar char="•"/>
              <a:defRPr/>
            </a:pPr>
            <a:r>
              <a:rPr kumimoji="0" lang="en-US" sz="2400" b="0" i="0" u="none" strike="noStrike" kern="1200" cap="none" spc="0" normalizeH="0" baseline="0" noProof="0" dirty="0">
                <a:ln>
                  <a:noFill/>
                </a:ln>
                <a:solidFill>
                  <a:prstClr val="black"/>
                </a:solidFill>
                <a:effectLst/>
                <a:uLnTx/>
                <a:uFillTx/>
                <a:latin typeface="Calibri "/>
                <a:cs typeface="Times New Roman" panose="02020603050405020304" pitchFamily="18" charset="0"/>
              </a:rPr>
              <a:t>0-8 inches depth (collect with a spade…)</a:t>
            </a:r>
          </a:p>
          <a:p>
            <a:pPr marL="919163" lvl="2" indent="-461963">
              <a:buFont typeface="Arial" panose="020B0604020202020204" pitchFamily="34" charset="0"/>
              <a:buChar char="•"/>
              <a:defRPr/>
            </a:pPr>
            <a:r>
              <a:rPr kumimoji="0" lang="en-US" sz="2400" b="0" i="0" u="none" strike="noStrike" kern="1200" cap="none" spc="0" normalizeH="0" baseline="0" noProof="0" dirty="0">
                <a:ln>
                  <a:noFill/>
                </a:ln>
                <a:solidFill>
                  <a:prstClr val="black"/>
                </a:solidFill>
                <a:effectLst/>
                <a:uLnTx/>
                <a:uFillTx/>
                <a:latin typeface="Calibri "/>
                <a:cs typeface="Times New Roman" panose="02020603050405020304" pitchFamily="18" charset="0"/>
              </a:rPr>
              <a:t>Georeferenced location</a:t>
            </a:r>
          </a:p>
          <a:p>
            <a:pPr marL="919163" lvl="2" indent="-461963">
              <a:buFont typeface="Arial" panose="020B0604020202020204" pitchFamily="34" charset="0"/>
              <a:buChar char="•"/>
              <a:defRPr/>
            </a:pPr>
            <a:r>
              <a:rPr kumimoji="0" lang="en-US" sz="2400" b="0" i="0" u="none" strike="noStrike" kern="1200" cap="none" spc="0" normalizeH="0" baseline="0" noProof="0" dirty="0">
                <a:ln>
                  <a:noFill/>
                </a:ln>
                <a:solidFill>
                  <a:prstClr val="black"/>
                </a:solidFill>
                <a:effectLst/>
                <a:uLnTx/>
                <a:uFillTx/>
                <a:latin typeface="Calibri "/>
                <a:cs typeface="Times New Roman" panose="02020603050405020304" pitchFamily="18" charset="0"/>
              </a:rPr>
              <a:t>Field history form (crops, manure history, drainage, cover crops, tillage, etc.)</a:t>
            </a:r>
          </a:p>
          <a:p>
            <a:pPr marL="461963" marR="0" lvl="0" indent="-461963"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Calibri "/>
                <a:cs typeface="Times New Roman" panose="02020603050405020304" pitchFamily="18" charset="0"/>
              </a:rPr>
              <a:t>Transport to NMSP at Cornell; team will dry and grind samples and subsample and create batches for participating lab</a:t>
            </a:r>
          </a:p>
          <a:p>
            <a:pPr marL="461963" marR="0" lvl="0" indent="-461963"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Calibri "/>
                <a:cs typeface="Times New Roman" panose="02020603050405020304" pitchFamily="18" charset="0"/>
              </a:rPr>
              <a:t>Each sample will be analyzed for </a:t>
            </a:r>
            <a:r>
              <a:rPr kumimoji="0" lang="en-US" sz="2800" b="0" i="0" u="none" strike="noStrike" kern="1200" cap="none" spc="0" normalizeH="0" baseline="0" noProof="0" dirty="0">
                <a:ln>
                  <a:noFill/>
                </a:ln>
                <a:solidFill>
                  <a:prstClr val="black"/>
                </a:solidFill>
                <a:effectLst/>
                <a:uLnTx/>
                <a:uFillTx/>
                <a:latin typeface="Calibri "/>
                <a:ea typeface="Aptos" panose="020B0004020202020204" pitchFamily="34" charset="0"/>
                <a:cs typeface="Times New Roman" panose="02020603050405020304" pitchFamily="18" charset="0"/>
              </a:rPr>
              <a:t>soil pH, buffer pH, soil organic matter (500</a:t>
            </a:r>
            <a:r>
              <a:rPr kumimoji="0" lang="en-US" sz="2800" b="0" i="0" u="none" strike="noStrike" kern="1200" cap="none" spc="0" normalizeH="0" baseline="30000" noProof="0" dirty="0">
                <a:ln>
                  <a:noFill/>
                </a:ln>
                <a:solidFill>
                  <a:prstClr val="black"/>
                </a:solidFill>
                <a:effectLst/>
                <a:uLnTx/>
                <a:uFillTx/>
                <a:latin typeface="Calibri "/>
                <a:ea typeface="Aptos" panose="020B0004020202020204" pitchFamily="34" charset="0"/>
                <a:cs typeface="Times New Roman" panose="02020603050405020304" pitchFamily="18" charset="0"/>
              </a:rPr>
              <a:t>o</a:t>
            </a:r>
            <a:r>
              <a:rPr kumimoji="0" lang="en-US" sz="2800" b="0" i="0" u="none" strike="noStrike" kern="1200" cap="none" spc="0" normalizeH="0" baseline="0" noProof="0" dirty="0">
                <a:ln>
                  <a:noFill/>
                </a:ln>
                <a:solidFill>
                  <a:prstClr val="black"/>
                </a:solidFill>
                <a:effectLst/>
                <a:uLnTx/>
                <a:uFillTx/>
                <a:latin typeface="Calibri "/>
                <a:ea typeface="Aptos" panose="020B0004020202020204" pitchFamily="34" charset="0"/>
                <a:cs typeface="Times New Roman" panose="02020603050405020304" pitchFamily="18" charset="0"/>
              </a:rPr>
              <a:t>C), and Morgan extractable P, K, Ca, Mg, Mn, Fe, Al, B, and Zn. S could be added if labs agree. All lab results will be compared to these.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2800" b="0" i="0" u="none" strike="noStrike" kern="1200" cap="none" spc="0" normalizeH="0" baseline="0" noProof="0" dirty="0">
              <a:ln>
                <a:noFill/>
              </a:ln>
              <a:solidFill>
                <a:prstClr val="black"/>
              </a:solidFill>
              <a:effectLst/>
              <a:uLnTx/>
              <a:uFillTx/>
              <a:latin typeface="Calibri "/>
              <a:cs typeface="Times New Roman" panose="02020603050405020304" pitchFamily="18" charset="0"/>
            </a:endParaRPr>
          </a:p>
        </p:txBody>
      </p:sp>
    </p:spTree>
    <p:extLst>
      <p:ext uri="{BB962C8B-B14F-4D97-AF65-F5344CB8AC3E}">
        <p14:creationId xmlns:p14="http://schemas.microsoft.com/office/powerpoint/2010/main" val="574670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5E1D2-64CA-5B25-69EA-CAD79BA9F28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CF0704-7C72-BD97-4673-5A70094020A3}"/>
              </a:ext>
            </a:extLst>
          </p:cNvPr>
          <p:cNvSpPr>
            <a:spLocks noGrp="1"/>
          </p:cNvSpPr>
          <p:nvPr>
            <p:ph idx="1"/>
          </p:nvPr>
        </p:nvSpPr>
        <p:spPr/>
        <p:txBody>
          <a:bodyPr/>
          <a:lstStyle/>
          <a:p>
            <a:pPr marL="514350" indent="-514350">
              <a:buFont typeface="+mj-lt"/>
              <a:buAutoNum type="arabicPeriod" startAt="4"/>
            </a:pPr>
            <a:r>
              <a:rPr lang="en-US" sz="2800" dirty="0">
                <a:cs typeface="Times New Roman" panose="02020603050405020304" pitchFamily="18" charset="0"/>
              </a:rPr>
              <a:t>Participating labs will share analytical protocols implemented in the lab for record keeping and analyze samples using their standard method (e.g. Mehlich-3, Modified Morgan, or Morgan) and analyze for soil pH, buffer pH, soil organic matter, P, K, Ca, Mg, Mn, Fe, Al, B and Zn (and S if they would like to)</a:t>
            </a:r>
          </a:p>
          <a:p>
            <a:pPr marL="514350" indent="-514350">
              <a:buFont typeface="+mj-lt"/>
              <a:buAutoNum type="arabicPeriod" startAt="4"/>
            </a:pPr>
            <a:r>
              <a:rPr lang="en-US" sz="2800" dirty="0">
                <a:cs typeface="Times New Roman" panose="02020603050405020304" pitchFamily="18" charset="0"/>
              </a:rPr>
              <a:t>Each participating </a:t>
            </a:r>
            <a:r>
              <a:rPr lang="en-US" sz="2800" kern="100" dirty="0">
                <a:effectLst/>
                <a:ea typeface="Aptos" panose="020B0004020202020204" pitchFamily="34" charset="0"/>
                <a:cs typeface="Times New Roman" panose="02020603050405020304" pitchFamily="18" charset="0"/>
              </a:rPr>
              <a:t>lab will receive a set of comparisons for the analytical method that they participate with. This could be more than one method per laboratory</a:t>
            </a:r>
          </a:p>
          <a:p>
            <a:pPr marL="514350" indent="-514350">
              <a:buFont typeface="+mj-lt"/>
              <a:buAutoNum type="arabicPeriod" startAt="4"/>
            </a:pPr>
            <a:r>
              <a:rPr lang="en-US" sz="2800" kern="100" dirty="0">
                <a:effectLst/>
                <a:ea typeface="Aptos" panose="020B0004020202020204" pitchFamily="34" charset="0"/>
                <a:cs typeface="Times New Roman" panose="02020603050405020304" pitchFamily="18" charset="0"/>
              </a:rPr>
              <a:t>A master conversion equation tool will be developed and </a:t>
            </a:r>
            <a:r>
              <a:rPr lang="en-US" sz="2800" kern="100" dirty="0">
                <a:ea typeface="Aptos" panose="020B0004020202020204" pitchFamily="34" charset="0"/>
                <a:cs typeface="Times New Roman" panose="02020603050405020304" pitchFamily="18" charset="0"/>
              </a:rPr>
              <a:t>made available through the NMSP website</a:t>
            </a:r>
            <a:endParaRPr lang="en-US" sz="2800" kern="100" dirty="0">
              <a:effectLst/>
              <a:ea typeface="Aptos" panose="020B0004020202020204" pitchFamily="34" charset="0"/>
              <a:cs typeface="Times New Roman" panose="02020603050405020304" pitchFamily="18" charset="0"/>
            </a:endParaRPr>
          </a:p>
          <a:p>
            <a:endParaRPr lang="en-US" dirty="0">
              <a:cs typeface="Times New Roman" panose="02020603050405020304" pitchFamily="18" charset="0"/>
            </a:endParaRPr>
          </a:p>
        </p:txBody>
      </p:sp>
      <p:sp>
        <p:nvSpPr>
          <p:cNvPr id="4" name="Rectangle 3">
            <a:extLst>
              <a:ext uri="{FF2B5EF4-FFF2-40B4-BE49-F238E27FC236}">
                <a16:creationId xmlns:a16="http://schemas.microsoft.com/office/drawing/2014/main" id="{3ACDC78A-5C77-394F-DDFD-9821CD053A62}"/>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5" name="Rectangle 4">
            <a:extLst>
              <a:ext uri="{FF2B5EF4-FFF2-40B4-BE49-F238E27FC236}">
                <a16:creationId xmlns:a16="http://schemas.microsoft.com/office/drawing/2014/main" id="{BC7D665C-7FE4-BF07-703A-F97F7ED96CE9}"/>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sp>
        <p:nvSpPr>
          <p:cNvPr id="6" name="Title 1">
            <a:extLst>
              <a:ext uri="{FF2B5EF4-FFF2-40B4-BE49-F238E27FC236}">
                <a16:creationId xmlns:a16="http://schemas.microsoft.com/office/drawing/2014/main" id="{2C58C610-5F5E-795C-BBE2-64CA00AD74F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New York Soil Test Conversion Program</a:t>
            </a:r>
          </a:p>
        </p:txBody>
      </p:sp>
    </p:spTree>
    <p:extLst>
      <p:ext uri="{BB962C8B-B14F-4D97-AF65-F5344CB8AC3E}">
        <p14:creationId xmlns:p14="http://schemas.microsoft.com/office/powerpoint/2010/main" val="1458859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E0394-E3FB-1A06-8241-A6BDF18E720A}"/>
            </a:ext>
          </a:extLst>
        </p:cNvPr>
        <p:cNvGrpSpPr/>
        <p:nvPr/>
      </p:nvGrpSpPr>
      <p:grpSpPr>
        <a:xfrm>
          <a:off x="0" y="0"/>
          <a:ext cx="0" cy="0"/>
          <a:chOff x="0" y="0"/>
          <a:chExt cx="0" cy="0"/>
        </a:xfrm>
      </p:grpSpPr>
      <p:sp>
        <p:nvSpPr>
          <p:cNvPr id="15" name="Rectangle 14">
            <a:extLst>
              <a:ext uri="{FF2B5EF4-FFF2-40B4-BE49-F238E27FC236}">
                <a16:creationId xmlns:a16="http://schemas.microsoft.com/office/drawing/2014/main" id="{B21B3F47-B883-994A-B211-BC8F4838EF88}"/>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17" name="Rectangle 16">
            <a:extLst>
              <a:ext uri="{FF2B5EF4-FFF2-40B4-BE49-F238E27FC236}">
                <a16:creationId xmlns:a16="http://schemas.microsoft.com/office/drawing/2014/main" id="{ECECBCA9-2736-F012-D427-00E1E2096C73}"/>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sp>
        <p:nvSpPr>
          <p:cNvPr id="2" name="Title 1">
            <a:extLst>
              <a:ext uri="{FF2B5EF4-FFF2-40B4-BE49-F238E27FC236}">
                <a16:creationId xmlns:a16="http://schemas.microsoft.com/office/drawing/2014/main" id="{15AF2C86-1D7C-C1C3-8E29-211D02FDB714}"/>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New York Soil Test Conversion Program</a:t>
            </a:r>
          </a:p>
        </p:txBody>
      </p:sp>
      <p:graphicFrame>
        <p:nvGraphicFramePr>
          <p:cNvPr id="3" name="Table 2">
            <a:extLst>
              <a:ext uri="{FF2B5EF4-FFF2-40B4-BE49-F238E27FC236}">
                <a16:creationId xmlns:a16="http://schemas.microsoft.com/office/drawing/2014/main" id="{B4A2BA83-28BB-CD3B-60AB-E0C94974668C}"/>
              </a:ext>
            </a:extLst>
          </p:cNvPr>
          <p:cNvGraphicFramePr>
            <a:graphicFrameLocks noGrp="1"/>
          </p:cNvGraphicFramePr>
          <p:nvPr>
            <p:extLst>
              <p:ext uri="{D42A27DB-BD31-4B8C-83A1-F6EECF244321}">
                <p14:modId xmlns:p14="http://schemas.microsoft.com/office/powerpoint/2010/main" val="546500232"/>
              </p:ext>
            </p:extLst>
          </p:nvPr>
        </p:nvGraphicFramePr>
        <p:xfrm>
          <a:off x="447247" y="1541889"/>
          <a:ext cx="11281630" cy="4876800"/>
        </p:xfrm>
        <a:graphic>
          <a:graphicData uri="http://schemas.openxmlformats.org/drawingml/2006/table">
            <a:tbl>
              <a:tblPr>
                <a:tableStyleId>{5C22544A-7EE6-4342-B048-85BDC9FD1C3A}</a:tableStyleId>
              </a:tblPr>
              <a:tblGrid>
                <a:gridCol w="2047070">
                  <a:extLst>
                    <a:ext uri="{9D8B030D-6E8A-4147-A177-3AD203B41FA5}">
                      <a16:colId xmlns:a16="http://schemas.microsoft.com/office/drawing/2014/main" val="2962481022"/>
                    </a:ext>
                  </a:extLst>
                </a:gridCol>
                <a:gridCol w="2047070">
                  <a:extLst>
                    <a:ext uri="{9D8B030D-6E8A-4147-A177-3AD203B41FA5}">
                      <a16:colId xmlns:a16="http://schemas.microsoft.com/office/drawing/2014/main" val="115416529"/>
                    </a:ext>
                  </a:extLst>
                </a:gridCol>
                <a:gridCol w="2183411">
                  <a:extLst>
                    <a:ext uri="{9D8B030D-6E8A-4147-A177-3AD203B41FA5}">
                      <a16:colId xmlns:a16="http://schemas.microsoft.com/office/drawing/2014/main" val="1745215052"/>
                    </a:ext>
                  </a:extLst>
                </a:gridCol>
                <a:gridCol w="2507457">
                  <a:extLst>
                    <a:ext uri="{9D8B030D-6E8A-4147-A177-3AD203B41FA5}">
                      <a16:colId xmlns:a16="http://schemas.microsoft.com/office/drawing/2014/main" val="334304668"/>
                    </a:ext>
                  </a:extLst>
                </a:gridCol>
                <a:gridCol w="2496622">
                  <a:extLst>
                    <a:ext uri="{9D8B030D-6E8A-4147-A177-3AD203B41FA5}">
                      <a16:colId xmlns:a16="http://schemas.microsoft.com/office/drawing/2014/main" val="4294478885"/>
                    </a:ext>
                  </a:extLst>
                </a:gridCol>
              </a:tblGrid>
              <a:tr h="990727">
                <a:tc>
                  <a:txBody>
                    <a:bodyPr/>
                    <a:lstStyle/>
                    <a:p>
                      <a:pPr algn="ctr" fontAlgn="ctr"/>
                      <a:r>
                        <a:rPr lang="en-US" sz="1400" b="1" u="none" strike="noStrike" dirty="0">
                          <a:solidFill>
                            <a:srgbClr val="0000FF"/>
                          </a:solidFill>
                          <a:effectLst/>
                          <a:latin typeface="Aptos" panose="020B0004020202020204" pitchFamily="34" charset="0"/>
                        </a:rPr>
                        <a:t>Ontario/Erie/St Lawrence-Lake Champlain Plains-</a:t>
                      </a:r>
                      <a:br>
                        <a:rPr lang="en-US" sz="1400" b="1" u="none" strike="noStrike" dirty="0">
                          <a:solidFill>
                            <a:srgbClr val="0000FF"/>
                          </a:solidFill>
                          <a:effectLst/>
                          <a:latin typeface="Aptos" panose="020B0004020202020204" pitchFamily="34" charset="0"/>
                        </a:rPr>
                      </a:br>
                      <a:r>
                        <a:rPr lang="en-US" sz="1400" b="1" u="none" strike="noStrike" dirty="0">
                          <a:solidFill>
                            <a:srgbClr val="0000FF"/>
                          </a:solidFill>
                          <a:effectLst/>
                          <a:latin typeface="Aptos" panose="020B0004020202020204" pitchFamily="34" charset="0"/>
                        </a:rPr>
                        <a:t>High Lime Glacial Till (MLRAs 101, 142)</a:t>
                      </a:r>
                      <a:endParaRPr lang="en-US" sz="1400" b="1" i="0" u="none" strike="noStrike" dirty="0">
                        <a:solidFill>
                          <a:srgbClr val="0000FF"/>
                        </a:solidFill>
                        <a:effectLst/>
                        <a:latin typeface="Aptos" panose="020B0004020202020204" pitchFamily="34" charset="0"/>
                      </a:endParaRPr>
                    </a:p>
                  </a:txBody>
                  <a:tcPr marL="0" marR="0" marT="0" marB="0"/>
                </a:tc>
                <a:tc>
                  <a:txBody>
                    <a:bodyPr/>
                    <a:lstStyle/>
                    <a:p>
                      <a:pPr algn="ctr" fontAlgn="ctr"/>
                      <a:r>
                        <a:rPr lang="en-US" sz="1400" b="1" u="none" strike="noStrike" dirty="0">
                          <a:solidFill>
                            <a:srgbClr val="0000FF"/>
                          </a:solidFill>
                          <a:effectLst/>
                          <a:latin typeface="Aptos" panose="020B0004020202020204" pitchFamily="34" charset="0"/>
                        </a:rPr>
                        <a:t>Ontario/Erie/St Lawrence-Lake Champlain Plains-</a:t>
                      </a:r>
                      <a:br>
                        <a:rPr lang="en-US" sz="1400" b="1" u="none" strike="noStrike" dirty="0">
                          <a:solidFill>
                            <a:srgbClr val="0000FF"/>
                          </a:solidFill>
                          <a:effectLst/>
                          <a:latin typeface="Aptos" panose="020B0004020202020204" pitchFamily="34" charset="0"/>
                        </a:rPr>
                      </a:br>
                      <a:r>
                        <a:rPr lang="en-US" sz="1400" b="1" u="none" strike="noStrike" dirty="0">
                          <a:solidFill>
                            <a:srgbClr val="0000FF"/>
                          </a:solidFill>
                          <a:effectLst/>
                          <a:latin typeface="Aptos" panose="020B0004020202020204" pitchFamily="34" charset="0"/>
                        </a:rPr>
                        <a:t>Acid Glacial Till </a:t>
                      </a:r>
                    </a:p>
                    <a:p>
                      <a:pPr algn="ctr" fontAlgn="ctr"/>
                      <a:r>
                        <a:rPr lang="en-US" sz="1400" b="1" u="none" strike="noStrike" dirty="0">
                          <a:solidFill>
                            <a:srgbClr val="0000FF"/>
                          </a:solidFill>
                          <a:effectLst/>
                          <a:latin typeface="Aptos" panose="020B0004020202020204" pitchFamily="34" charset="0"/>
                        </a:rPr>
                        <a:t>(MLRAs 101, 142)</a:t>
                      </a:r>
                      <a:endParaRPr lang="en-US" sz="1400" b="1" i="0" u="none" strike="noStrike" dirty="0">
                        <a:solidFill>
                          <a:srgbClr val="0000FF"/>
                        </a:solidFill>
                        <a:effectLst/>
                        <a:latin typeface="Aptos" panose="020B0004020202020204" pitchFamily="34" charset="0"/>
                      </a:endParaRPr>
                    </a:p>
                  </a:txBody>
                  <a:tcPr marL="0" marR="0" marT="0" marB="0"/>
                </a:tc>
                <a:tc>
                  <a:txBody>
                    <a:bodyPr/>
                    <a:lstStyle/>
                    <a:p>
                      <a:pPr algn="ctr" fontAlgn="ctr"/>
                      <a:r>
                        <a:rPr lang="en-US" sz="1400" b="1" u="none" strike="noStrike" dirty="0">
                          <a:solidFill>
                            <a:srgbClr val="0000FF"/>
                          </a:solidFill>
                          <a:effectLst/>
                          <a:latin typeface="Aptos" panose="020B0004020202020204" pitchFamily="34" charset="0"/>
                        </a:rPr>
                        <a:t>Ontario/Erie/St Lawrence-Lake Champlain Plains-</a:t>
                      </a:r>
                      <a:br>
                        <a:rPr lang="en-US" sz="1400" b="1" u="none" strike="noStrike" dirty="0">
                          <a:solidFill>
                            <a:srgbClr val="0000FF"/>
                          </a:solidFill>
                          <a:effectLst/>
                          <a:latin typeface="Aptos" panose="020B0004020202020204" pitchFamily="34" charset="0"/>
                        </a:rPr>
                      </a:br>
                      <a:r>
                        <a:rPr lang="en-US" sz="1400" b="1" u="none" strike="noStrike" dirty="0">
                          <a:solidFill>
                            <a:srgbClr val="0000FF"/>
                          </a:solidFill>
                          <a:effectLst/>
                          <a:latin typeface="Aptos" panose="020B0004020202020204" pitchFamily="34" charset="0"/>
                        </a:rPr>
                        <a:t>Glacial Till </a:t>
                      </a:r>
                    </a:p>
                    <a:p>
                      <a:pPr algn="ctr" fontAlgn="ctr"/>
                      <a:r>
                        <a:rPr lang="en-US" sz="1400" b="1" u="none" strike="noStrike" dirty="0">
                          <a:solidFill>
                            <a:srgbClr val="0000FF"/>
                          </a:solidFill>
                          <a:effectLst/>
                          <a:latin typeface="Aptos" panose="020B0004020202020204" pitchFamily="34" charset="0"/>
                        </a:rPr>
                        <a:t>(MLRAs 101, 142)</a:t>
                      </a:r>
                      <a:endParaRPr lang="en-US" sz="1400" b="1" i="0" u="none" strike="noStrike" dirty="0">
                        <a:solidFill>
                          <a:srgbClr val="0000FF"/>
                        </a:solidFill>
                        <a:effectLst/>
                        <a:latin typeface="Aptos" panose="020B0004020202020204" pitchFamily="34" charset="0"/>
                      </a:endParaRPr>
                    </a:p>
                  </a:txBody>
                  <a:tcPr marL="0" marR="0" marT="0" marB="0"/>
                </a:tc>
                <a:tc>
                  <a:txBody>
                    <a:bodyPr/>
                    <a:lstStyle/>
                    <a:p>
                      <a:pPr algn="ctr" fontAlgn="ctr"/>
                      <a:r>
                        <a:rPr lang="en-US" sz="1400" b="1" u="none" strike="noStrike" dirty="0">
                          <a:solidFill>
                            <a:srgbClr val="0000FF"/>
                          </a:solidFill>
                          <a:effectLst/>
                          <a:latin typeface="Aptos" panose="020B0004020202020204" pitchFamily="34" charset="0"/>
                        </a:rPr>
                        <a:t>Ontario/Erie/St Lawrence-Lake Champlain Plains-Glacial Lacustrine/Marine/Glacial fluvial/Deltaic Sediments (MLRAs 101, 142)</a:t>
                      </a:r>
                      <a:endParaRPr lang="en-US" sz="1400" b="1" i="0" u="none" strike="noStrike" dirty="0">
                        <a:solidFill>
                          <a:srgbClr val="0000FF"/>
                        </a:solidFill>
                        <a:effectLst/>
                        <a:latin typeface="Aptos" panose="020B0004020202020204" pitchFamily="34" charset="0"/>
                      </a:endParaRPr>
                    </a:p>
                  </a:txBody>
                  <a:tcPr marL="0" marR="0" marT="0" marB="0"/>
                </a:tc>
                <a:tc>
                  <a:txBody>
                    <a:bodyPr/>
                    <a:lstStyle/>
                    <a:p>
                      <a:pPr algn="ctr" fontAlgn="ctr"/>
                      <a:r>
                        <a:rPr lang="en-US" sz="1400" b="1" u="none" strike="noStrike" dirty="0">
                          <a:solidFill>
                            <a:srgbClr val="0000FF"/>
                          </a:solidFill>
                          <a:effectLst/>
                          <a:latin typeface="Aptos" panose="020B0004020202020204" pitchFamily="34" charset="0"/>
                        </a:rPr>
                        <a:t>Ontario/Erie/St Lawrence-Lake Champlain Plains-</a:t>
                      </a:r>
                      <a:br>
                        <a:rPr lang="en-US" sz="1400" b="1" u="none" strike="noStrike" dirty="0">
                          <a:solidFill>
                            <a:srgbClr val="0000FF"/>
                          </a:solidFill>
                          <a:effectLst/>
                          <a:latin typeface="Aptos" panose="020B0004020202020204" pitchFamily="34" charset="0"/>
                        </a:rPr>
                      </a:br>
                      <a:r>
                        <a:rPr lang="en-US" sz="1400" b="1" u="none" strike="noStrike" dirty="0">
                          <a:solidFill>
                            <a:srgbClr val="0000FF"/>
                          </a:solidFill>
                          <a:effectLst/>
                          <a:latin typeface="Aptos" panose="020B0004020202020204" pitchFamily="34" charset="0"/>
                        </a:rPr>
                        <a:t>Outwash </a:t>
                      </a:r>
                    </a:p>
                    <a:p>
                      <a:pPr algn="ctr" fontAlgn="ctr"/>
                      <a:r>
                        <a:rPr lang="en-US" sz="1400" b="1" u="none" strike="noStrike" dirty="0">
                          <a:solidFill>
                            <a:srgbClr val="0000FF"/>
                          </a:solidFill>
                          <a:effectLst/>
                          <a:latin typeface="Aptos" panose="020B0004020202020204" pitchFamily="34" charset="0"/>
                        </a:rPr>
                        <a:t>(MLRAs 101, 142)</a:t>
                      </a:r>
                      <a:endParaRPr lang="en-US" sz="1400" b="1" i="0" u="none" strike="noStrike" dirty="0">
                        <a:solidFill>
                          <a:srgbClr val="0000FF"/>
                        </a:solidFill>
                        <a:effectLst/>
                        <a:latin typeface="Aptos" panose="020B0004020202020204" pitchFamily="34" charset="0"/>
                      </a:endParaRPr>
                    </a:p>
                  </a:txBody>
                  <a:tcPr marL="0" marR="0" marT="0" marB="0"/>
                </a:tc>
                <a:extLst>
                  <a:ext uri="{0D108BD9-81ED-4DB2-BD59-A6C34878D82A}">
                    <a16:rowId xmlns:a16="http://schemas.microsoft.com/office/drawing/2014/main" val="3441184687"/>
                  </a:ext>
                </a:extLst>
              </a:tr>
              <a:tr h="396291">
                <a:tc>
                  <a:txBody>
                    <a:bodyPr/>
                    <a:lstStyle/>
                    <a:p>
                      <a:pPr algn="ctr" fontAlgn="b"/>
                      <a:r>
                        <a:rPr lang="en-US" sz="1400" b="1" u="none" strike="noStrike" dirty="0">
                          <a:effectLst/>
                          <a:latin typeface="Aptos" panose="020B0004020202020204" pitchFamily="34" charset="0"/>
                        </a:rPr>
                        <a:t>A. Well and Moderately Well Drained</a:t>
                      </a:r>
                      <a:endParaRPr lang="en-US" sz="1400" b="1"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b="1" u="none" strike="noStrike" dirty="0">
                          <a:effectLst/>
                          <a:latin typeface="Aptos" panose="020B0004020202020204" pitchFamily="34" charset="0"/>
                        </a:rPr>
                        <a:t>A. Well and Moderately Well Drained</a:t>
                      </a:r>
                      <a:endParaRPr lang="en-US" sz="1400" b="1"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b="1" u="none" strike="noStrike" dirty="0">
                          <a:effectLst/>
                          <a:latin typeface="Aptos" panose="020B0004020202020204" pitchFamily="34" charset="0"/>
                        </a:rPr>
                        <a:t>A. Well and Moderately Well Drained</a:t>
                      </a:r>
                      <a:endParaRPr lang="en-US" sz="1400" b="1"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b="1" u="none" strike="noStrike" dirty="0">
                          <a:effectLst/>
                          <a:latin typeface="Aptos" panose="020B0004020202020204" pitchFamily="34" charset="0"/>
                        </a:rPr>
                        <a:t>A. Well and Moderately Well Drained</a:t>
                      </a:r>
                      <a:endParaRPr lang="en-US" sz="1400" b="1"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b="1" u="none" strike="noStrike" dirty="0">
                          <a:effectLst/>
                          <a:latin typeface="Aptos" panose="020B0004020202020204" pitchFamily="34" charset="0"/>
                        </a:rPr>
                        <a:t>A. Well and Moderately Well Drained-High pH</a:t>
                      </a:r>
                      <a:endParaRPr lang="en-US" sz="1400" b="1" i="0" u="none" strike="noStrike" dirty="0">
                        <a:solidFill>
                          <a:srgbClr val="000000"/>
                        </a:solidFill>
                        <a:effectLst/>
                        <a:latin typeface="Aptos" panose="020B0004020202020204" pitchFamily="34" charset="0"/>
                      </a:endParaRPr>
                    </a:p>
                  </a:txBody>
                  <a:tcPr marL="0" marR="0" marT="0" marB="0" anchor="b"/>
                </a:tc>
                <a:extLst>
                  <a:ext uri="{0D108BD9-81ED-4DB2-BD59-A6C34878D82A}">
                    <a16:rowId xmlns:a16="http://schemas.microsoft.com/office/drawing/2014/main" val="3833352572"/>
                  </a:ext>
                </a:extLst>
              </a:tr>
              <a:tr h="254758">
                <a:tc>
                  <a:txBody>
                    <a:bodyPr/>
                    <a:lstStyle/>
                    <a:p>
                      <a:pPr algn="ctr" fontAlgn="b"/>
                      <a:r>
                        <a:rPr lang="en-US" sz="1800" b="1" u="none" strike="noStrike" dirty="0">
                          <a:solidFill>
                            <a:schemeClr val="accent2">
                              <a:lumMod val="75000"/>
                            </a:schemeClr>
                          </a:solidFill>
                          <a:effectLst/>
                          <a:latin typeface="Aptos" panose="020B0004020202020204" pitchFamily="34" charset="0"/>
                        </a:rPr>
                        <a:t>Honeoye</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Madric</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Ontario</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Colonie</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Arkport</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2764694918"/>
                  </a:ext>
                </a:extLst>
              </a:tr>
              <a:tr h="254758">
                <a:tc>
                  <a:txBody>
                    <a:bodyPr/>
                    <a:lstStyle/>
                    <a:p>
                      <a:pPr algn="ctr" fontAlgn="b"/>
                      <a:r>
                        <a:rPr lang="en-US" sz="1800" b="1" u="none" strike="noStrike" dirty="0">
                          <a:solidFill>
                            <a:schemeClr val="accent2">
                              <a:lumMod val="75000"/>
                            </a:schemeClr>
                          </a:solidFill>
                          <a:effectLst/>
                          <a:latin typeface="Aptos" panose="020B0004020202020204" pitchFamily="34" charset="0"/>
                        </a:rPr>
                        <a:t>Lima</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Schroon</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Bombay</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Collamer</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Howard</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793112198"/>
                  </a:ext>
                </a:extLst>
              </a:tr>
              <a:tr h="254758">
                <a:tc>
                  <a:txBody>
                    <a:bodyPr/>
                    <a:lstStyle/>
                    <a:p>
                      <a:pPr algn="ctr" fontAlgn="b"/>
                      <a:r>
                        <a:rPr lang="en-US" sz="1800" b="1" u="none" strike="noStrike" dirty="0" err="1">
                          <a:solidFill>
                            <a:schemeClr val="accent2">
                              <a:lumMod val="75000"/>
                            </a:schemeClr>
                          </a:solidFill>
                          <a:effectLst/>
                          <a:latin typeface="Aptos" panose="020B0004020202020204" pitchFamily="34" charset="0"/>
                        </a:rPr>
                        <a:t>Hogansburg</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Farmington</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Hudson</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Palmyra</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4003444084"/>
                  </a:ext>
                </a:extLst>
              </a:tr>
              <a:tr h="254758">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Williamson</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2599267843"/>
                  </a:ext>
                </a:extLst>
              </a:tr>
              <a:tr h="254758">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Vergennes</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920516901"/>
                  </a:ext>
                </a:extLst>
              </a:tr>
              <a:tr h="198145">
                <a:tc>
                  <a:txBody>
                    <a:bodyPr/>
                    <a:lstStyle/>
                    <a:p>
                      <a:pPr algn="ctr" fontAlgn="b"/>
                      <a:r>
                        <a:rPr lang="en-US" sz="1400" u="none" strike="noStrike">
                          <a:effectLst/>
                          <a:latin typeface="Aptos" panose="020B0004020202020204" pitchFamily="34" charset="0"/>
                        </a:rPr>
                        <a:t> </a:t>
                      </a:r>
                      <a:endParaRPr lang="en-US" sz="1400" b="0" i="0" u="none" strike="noStrike">
                        <a:solidFill>
                          <a:srgbClr val="000000"/>
                        </a:solidFill>
                        <a:effectLst/>
                        <a:latin typeface="Aptos" panose="020B0004020202020204" pitchFamily="34" charset="0"/>
                      </a:endParaRPr>
                    </a:p>
                  </a:txBody>
                  <a:tcPr marL="0" marR="0" marT="0" marB="0" anchor="b"/>
                </a:tc>
                <a:tc>
                  <a:txBody>
                    <a:bodyPr/>
                    <a:lstStyle/>
                    <a:p>
                      <a:pPr algn="ctr" fontAlgn="b"/>
                      <a:r>
                        <a:rPr lang="en-US" sz="1400" u="none" strike="noStrike" dirty="0">
                          <a:effectLst/>
                          <a:latin typeface="Aptos" panose="020B0004020202020204" pitchFamily="34" charset="0"/>
                        </a:rPr>
                        <a:t> </a:t>
                      </a:r>
                      <a:endParaRPr lang="en-US" sz="1400" b="0"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u="none" strike="noStrike" dirty="0">
                          <a:effectLst/>
                          <a:latin typeface="Aptos" panose="020B0004020202020204" pitchFamily="34" charset="0"/>
                        </a:rPr>
                        <a:t> </a:t>
                      </a:r>
                      <a:endParaRPr lang="en-US" sz="1400" b="0"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u="none" strike="noStrike" dirty="0">
                          <a:effectLst/>
                          <a:latin typeface="Aptos" panose="020B0004020202020204" pitchFamily="34" charset="0"/>
                        </a:rPr>
                        <a:t> </a:t>
                      </a:r>
                      <a:endParaRPr lang="en-US" sz="1400" b="0"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u="none" strike="noStrike" dirty="0">
                          <a:effectLst/>
                          <a:latin typeface="Aptos" panose="020B0004020202020204" pitchFamily="34" charset="0"/>
                        </a:rPr>
                        <a:t> </a:t>
                      </a:r>
                      <a:endParaRPr lang="en-US" sz="1400" b="0" i="0" u="none" strike="noStrike" dirty="0">
                        <a:solidFill>
                          <a:srgbClr val="000000"/>
                        </a:solidFill>
                        <a:effectLst/>
                        <a:latin typeface="Aptos" panose="020B0004020202020204" pitchFamily="34" charset="0"/>
                      </a:endParaRPr>
                    </a:p>
                  </a:txBody>
                  <a:tcPr marL="0" marR="0" marT="0" marB="0" anchor="b"/>
                </a:tc>
                <a:extLst>
                  <a:ext uri="{0D108BD9-81ED-4DB2-BD59-A6C34878D82A}">
                    <a16:rowId xmlns:a16="http://schemas.microsoft.com/office/drawing/2014/main" val="4038866972"/>
                  </a:ext>
                </a:extLst>
              </a:tr>
              <a:tr h="396291">
                <a:tc>
                  <a:txBody>
                    <a:bodyPr/>
                    <a:lstStyle/>
                    <a:p>
                      <a:pPr algn="ctr" fontAlgn="b"/>
                      <a:r>
                        <a:rPr lang="en-US" sz="1400" b="1" u="none" strike="noStrike" dirty="0">
                          <a:effectLst/>
                          <a:latin typeface="Aptos" panose="020B0004020202020204" pitchFamily="34" charset="0"/>
                        </a:rPr>
                        <a:t>B. Somewhat Poorly and Poorly Drained</a:t>
                      </a:r>
                      <a:endParaRPr lang="en-US" sz="1400" b="1"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b="1" u="none" strike="noStrike" dirty="0">
                          <a:effectLst/>
                          <a:latin typeface="Aptos" panose="020B0004020202020204" pitchFamily="34" charset="0"/>
                        </a:rPr>
                        <a:t>B. Somewhat Poorly and Poorly Drained</a:t>
                      </a:r>
                      <a:endParaRPr lang="en-US" sz="1400" b="1"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b="1" u="none" strike="noStrike" dirty="0">
                          <a:effectLst/>
                          <a:latin typeface="Aptos" panose="020B0004020202020204" pitchFamily="34" charset="0"/>
                        </a:rPr>
                        <a:t>B. Somewhat Poorly and Poorly Drained</a:t>
                      </a:r>
                      <a:endParaRPr lang="en-US" sz="1400" b="1"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b="1" u="none" strike="noStrike" dirty="0">
                          <a:effectLst/>
                          <a:latin typeface="Aptos" panose="020B0004020202020204" pitchFamily="34" charset="0"/>
                        </a:rPr>
                        <a:t>B. Somewhat Poorly and Poorly Drained</a:t>
                      </a:r>
                      <a:endParaRPr lang="en-US" sz="1400" b="1"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b="1" u="none" strike="noStrike" dirty="0">
                          <a:effectLst/>
                          <a:latin typeface="Aptos" panose="020B0004020202020204" pitchFamily="34" charset="0"/>
                        </a:rPr>
                        <a:t>B. Somewhat Poorly and Poorly Drained</a:t>
                      </a:r>
                      <a:endParaRPr lang="en-US" sz="1400" b="1" i="0" u="none" strike="noStrike" dirty="0">
                        <a:solidFill>
                          <a:srgbClr val="000000"/>
                        </a:solidFill>
                        <a:effectLst/>
                        <a:latin typeface="Aptos" panose="020B0004020202020204" pitchFamily="34" charset="0"/>
                      </a:endParaRPr>
                    </a:p>
                  </a:txBody>
                  <a:tcPr marL="0" marR="0" marT="0" marB="0" anchor="b"/>
                </a:tc>
                <a:extLst>
                  <a:ext uri="{0D108BD9-81ED-4DB2-BD59-A6C34878D82A}">
                    <a16:rowId xmlns:a16="http://schemas.microsoft.com/office/drawing/2014/main" val="422246026"/>
                  </a:ext>
                </a:extLst>
              </a:tr>
              <a:tr h="254758">
                <a:tc>
                  <a:txBody>
                    <a:bodyPr/>
                    <a:lstStyle/>
                    <a:p>
                      <a:pPr algn="ctr" fontAlgn="b"/>
                      <a:r>
                        <a:rPr lang="en-US" sz="1800" b="1" u="none" strike="noStrike" dirty="0">
                          <a:solidFill>
                            <a:schemeClr val="accent2">
                              <a:lumMod val="75000"/>
                            </a:schemeClr>
                          </a:solidFill>
                          <a:effectLst/>
                          <a:latin typeface="Aptos" panose="020B0004020202020204" pitchFamily="34" charset="0"/>
                        </a:rPr>
                        <a:t>Ovid</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err="1">
                          <a:solidFill>
                            <a:schemeClr val="accent2">
                              <a:lumMod val="75000"/>
                            </a:schemeClr>
                          </a:solidFill>
                          <a:effectLst/>
                          <a:latin typeface="Aptos" panose="020B0004020202020204" pitchFamily="34" charset="0"/>
                        </a:rPr>
                        <a:t>Orpark</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Angola</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Minoa</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Swanton</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4224381249"/>
                  </a:ext>
                </a:extLst>
              </a:tr>
              <a:tr h="254758">
                <a:tc>
                  <a:txBody>
                    <a:bodyPr/>
                    <a:lstStyle/>
                    <a:p>
                      <a:pPr algn="ctr" fontAlgn="b"/>
                      <a:r>
                        <a:rPr lang="en-US" sz="1800" b="1" u="none" strike="noStrike">
                          <a:solidFill>
                            <a:schemeClr val="accent2">
                              <a:lumMod val="75000"/>
                            </a:schemeClr>
                          </a:solidFill>
                          <a:effectLst/>
                          <a:latin typeface="Aptos" panose="020B0004020202020204" pitchFamily="34" charset="0"/>
                        </a:rPr>
                        <a:t>Appleton</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Muskellunge</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577979539"/>
                  </a:ext>
                </a:extLst>
              </a:tr>
              <a:tr h="254758">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Niagara</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1034775838"/>
                  </a:ext>
                </a:extLst>
              </a:tr>
              <a:tr h="254758">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Rhinebeck</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1273925052"/>
                  </a:ext>
                </a:extLst>
              </a:tr>
              <a:tr h="254758">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Raynham</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4013030992"/>
                  </a:ext>
                </a:extLst>
              </a:tr>
            </a:tbl>
          </a:graphicData>
        </a:graphic>
      </p:graphicFrame>
      <p:sp>
        <p:nvSpPr>
          <p:cNvPr id="8" name="TextBox 7">
            <a:extLst>
              <a:ext uri="{FF2B5EF4-FFF2-40B4-BE49-F238E27FC236}">
                <a16:creationId xmlns:a16="http://schemas.microsoft.com/office/drawing/2014/main" id="{1081E692-782F-12FD-0A60-77503216F6D4}"/>
              </a:ext>
            </a:extLst>
          </p:cNvPr>
          <p:cNvSpPr txBox="1"/>
          <p:nvPr/>
        </p:nvSpPr>
        <p:spPr>
          <a:xfrm>
            <a:off x="2630760" y="5940490"/>
            <a:ext cx="3778855" cy="369332"/>
          </a:xfrm>
          <a:prstGeom prst="rect">
            <a:avLst/>
          </a:prstGeom>
          <a:solidFill>
            <a:schemeClr val="bg1">
              <a:lumMod val="95000"/>
            </a:schemeClr>
          </a:solidFill>
          <a:ln>
            <a:solidFill>
              <a:schemeClr val="tx1"/>
            </a:solidFill>
          </a:ln>
        </p:spPr>
        <p:txBody>
          <a:bodyPr wrap="none" rtlCol="0">
            <a:spAutoFit/>
          </a:bodyPr>
          <a:lstStyle/>
          <a:p>
            <a:r>
              <a:rPr lang="en-US" dirty="0"/>
              <a:t>Dan Ufnar, State Soil Scientist NRCS</a:t>
            </a:r>
          </a:p>
        </p:txBody>
      </p:sp>
    </p:spTree>
    <p:extLst>
      <p:ext uri="{BB962C8B-B14F-4D97-AF65-F5344CB8AC3E}">
        <p14:creationId xmlns:p14="http://schemas.microsoft.com/office/powerpoint/2010/main" val="2420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EB06F74-756D-8567-FF8D-6FB27BD2B54C}"/>
              </a:ext>
            </a:extLst>
          </p:cNvPr>
          <p:cNvGraphicFramePr>
            <a:graphicFrameLocks noGrp="1"/>
          </p:cNvGraphicFramePr>
          <p:nvPr>
            <p:extLst>
              <p:ext uri="{D42A27DB-BD31-4B8C-83A1-F6EECF244321}">
                <p14:modId xmlns:p14="http://schemas.microsoft.com/office/powerpoint/2010/main" val="709916182"/>
              </p:ext>
            </p:extLst>
          </p:nvPr>
        </p:nvGraphicFramePr>
        <p:xfrm>
          <a:off x="455185" y="1792492"/>
          <a:ext cx="11281630" cy="4389120"/>
        </p:xfrm>
        <a:graphic>
          <a:graphicData uri="http://schemas.openxmlformats.org/drawingml/2006/table">
            <a:tbl>
              <a:tblPr>
                <a:tableStyleId>{5C22544A-7EE6-4342-B048-85BDC9FD1C3A}</a:tableStyleId>
              </a:tblPr>
              <a:tblGrid>
                <a:gridCol w="2047070">
                  <a:extLst>
                    <a:ext uri="{9D8B030D-6E8A-4147-A177-3AD203B41FA5}">
                      <a16:colId xmlns:a16="http://schemas.microsoft.com/office/drawing/2014/main" val="2962481022"/>
                    </a:ext>
                  </a:extLst>
                </a:gridCol>
                <a:gridCol w="2047070">
                  <a:extLst>
                    <a:ext uri="{9D8B030D-6E8A-4147-A177-3AD203B41FA5}">
                      <a16:colId xmlns:a16="http://schemas.microsoft.com/office/drawing/2014/main" val="115416529"/>
                    </a:ext>
                  </a:extLst>
                </a:gridCol>
                <a:gridCol w="2183411">
                  <a:extLst>
                    <a:ext uri="{9D8B030D-6E8A-4147-A177-3AD203B41FA5}">
                      <a16:colId xmlns:a16="http://schemas.microsoft.com/office/drawing/2014/main" val="1745215052"/>
                    </a:ext>
                  </a:extLst>
                </a:gridCol>
                <a:gridCol w="2507457">
                  <a:extLst>
                    <a:ext uri="{9D8B030D-6E8A-4147-A177-3AD203B41FA5}">
                      <a16:colId xmlns:a16="http://schemas.microsoft.com/office/drawing/2014/main" val="334304668"/>
                    </a:ext>
                  </a:extLst>
                </a:gridCol>
                <a:gridCol w="2496622">
                  <a:extLst>
                    <a:ext uri="{9D8B030D-6E8A-4147-A177-3AD203B41FA5}">
                      <a16:colId xmlns:a16="http://schemas.microsoft.com/office/drawing/2014/main" val="4294478885"/>
                    </a:ext>
                  </a:extLst>
                </a:gridCol>
              </a:tblGrid>
              <a:tr h="240738">
                <a:tc>
                  <a:txBody>
                    <a:bodyPr/>
                    <a:lstStyle/>
                    <a:p>
                      <a:pPr algn="ctr" fontAlgn="ctr"/>
                      <a:r>
                        <a:rPr lang="en-US" sz="1400" b="1" u="none" strike="noStrike" dirty="0">
                          <a:solidFill>
                            <a:srgbClr val="0000FF"/>
                          </a:solidFill>
                          <a:effectLst/>
                          <a:latin typeface="Aptos" panose="020B0004020202020204" pitchFamily="34" charset="0"/>
                        </a:rPr>
                        <a:t>Lake Erie-Allegany Plateaus/Catskills-</a:t>
                      </a:r>
                      <a:br>
                        <a:rPr lang="en-US" sz="1400" b="1" u="none" strike="noStrike" dirty="0">
                          <a:solidFill>
                            <a:srgbClr val="0000FF"/>
                          </a:solidFill>
                          <a:effectLst/>
                          <a:latin typeface="Aptos" panose="020B0004020202020204" pitchFamily="34" charset="0"/>
                        </a:rPr>
                      </a:br>
                      <a:r>
                        <a:rPr lang="en-US" sz="1400" b="1" u="none" strike="noStrike" dirty="0">
                          <a:solidFill>
                            <a:srgbClr val="0000FF"/>
                          </a:solidFill>
                          <a:effectLst/>
                          <a:latin typeface="Aptos" panose="020B0004020202020204" pitchFamily="34" charset="0"/>
                        </a:rPr>
                        <a:t>Acid Glacial Till </a:t>
                      </a:r>
                    </a:p>
                    <a:p>
                      <a:pPr algn="ctr" fontAlgn="ctr"/>
                      <a:r>
                        <a:rPr lang="en-US" sz="1400" b="1" u="none" strike="noStrike" dirty="0">
                          <a:solidFill>
                            <a:srgbClr val="0000FF"/>
                          </a:solidFill>
                          <a:effectLst/>
                          <a:latin typeface="Aptos" panose="020B0004020202020204" pitchFamily="34" charset="0"/>
                        </a:rPr>
                        <a:t>(MLRAs 139, 140)</a:t>
                      </a:r>
                      <a:endParaRPr lang="en-US" sz="1400" b="1" i="0" u="none" strike="noStrike" dirty="0">
                        <a:solidFill>
                          <a:srgbClr val="0000FF"/>
                        </a:solidFill>
                        <a:effectLst/>
                        <a:latin typeface="Aptos" panose="020B0004020202020204" pitchFamily="34" charset="0"/>
                      </a:endParaRPr>
                    </a:p>
                  </a:txBody>
                  <a:tcPr marL="0" marR="0" marT="0" marB="0" anchor="ctr"/>
                </a:tc>
                <a:tc>
                  <a:txBody>
                    <a:bodyPr/>
                    <a:lstStyle/>
                    <a:p>
                      <a:pPr algn="ctr" fontAlgn="ctr"/>
                      <a:r>
                        <a:rPr lang="en-US" sz="1400" b="1" u="none" strike="noStrike" dirty="0">
                          <a:solidFill>
                            <a:srgbClr val="0000FF"/>
                          </a:solidFill>
                          <a:effectLst/>
                          <a:latin typeface="Aptos" panose="020B0004020202020204" pitchFamily="34" charset="0"/>
                        </a:rPr>
                        <a:t>Lake Erie-Allegany Plateaus/Catskills-</a:t>
                      </a:r>
                      <a:br>
                        <a:rPr lang="en-US" sz="1400" b="1" u="none" strike="noStrike" dirty="0">
                          <a:solidFill>
                            <a:srgbClr val="0000FF"/>
                          </a:solidFill>
                          <a:effectLst/>
                          <a:latin typeface="Aptos" panose="020B0004020202020204" pitchFamily="34" charset="0"/>
                        </a:rPr>
                      </a:br>
                      <a:r>
                        <a:rPr lang="en-US" sz="1400" b="1" u="none" strike="noStrike" dirty="0">
                          <a:solidFill>
                            <a:srgbClr val="0000FF"/>
                          </a:solidFill>
                          <a:effectLst/>
                          <a:latin typeface="Aptos" panose="020B0004020202020204" pitchFamily="34" charset="0"/>
                        </a:rPr>
                        <a:t>Acid Outwash  </a:t>
                      </a:r>
                    </a:p>
                    <a:p>
                      <a:pPr algn="ctr" fontAlgn="ctr"/>
                      <a:r>
                        <a:rPr lang="en-US" sz="1400" b="1" u="none" strike="noStrike" dirty="0">
                          <a:solidFill>
                            <a:srgbClr val="0000FF"/>
                          </a:solidFill>
                          <a:effectLst/>
                          <a:latin typeface="Aptos" panose="020B0004020202020204" pitchFamily="34" charset="0"/>
                        </a:rPr>
                        <a:t>(MLRAs 139, 140)</a:t>
                      </a:r>
                      <a:endParaRPr lang="en-US" sz="1400" b="1" i="0" u="none" strike="noStrike" dirty="0">
                        <a:solidFill>
                          <a:srgbClr val="0000FF"/>
                        </a:solidFill>
                        <a:effectLst/>
                        <a:latin typeface="Aptos" panose="020B0004020202020204" pitchFamily="34" charset="0"/>
                      </a:endParaRPr>
                    </a:p>
                  </a:txBody>
                  <a:tcPr marL="0" marR="0" marT="0" marB="0" anchor="ctr"/>
                </a:tc>
                <a:tc>
                  <a:txBody>
                    <a:bodyPr/>
                    <a:lstStyle/>
                    <a:p>
                      <a:pPr algn="ctr" fontAlgn="ctr"/>
                      <a:r>
                        <a:rPr lang="en-US" sz="1400" b="1" u="none" strike="noStrike" dirty="0">
                          <a:solidFill>
                            <a:srgbClr val="0000FF"/>
                          </a:solidFill>
                          <a:effectLst/>
                          <a:latin typeface="Aptos" panose="020B0004020202020204" pitchFamily="34" charset="0"/>
                        </a:rPr>
                        <a:t>Hudson Valley/Long Island</a:t>
                      </a:r>
                      <a:br>
                        <a:rPr lang="en-US" sz="1400" b="1" u="none" strike="noStrike" dirty="0">
                          <a:solidFill>
                            <a:srgbClr val="0000FF"/>
                          </a:solidFill>
                          <a:effectLst/>
                          <a:latin typeface="Aptos" panose="020B0004020202020204" pitchFamily="34" charset="0"/>
                        </a:rPr>
                      </a:br>
                      <a:r>
                        <a:rPr lang="en-US" sz="1400" b="1" u="none" strike="noStrike" dirty="0">
                          <a:solidFill>
                            <a:srgbClr val="0000FF"/>
                          </a:solidFill>
                          <a:effectLst/>
                          <a:latin typeface="Aptos" panose="020B0004020202020204" pitchFamily="34" charset="0"/>
                        </a:rPr>
                        <a:t>Till </a:t>
                      </a:r>
                    </a:p>
                    <a:p>
                      <a:pPr algn="ctr" fontAlgn="ctr"/>
                      <a:r>
                        <a:rPr lang="en-US" sz="1400" b="1" u="none" strike="noStrike" dirty="0">
                          <a:solidFill>
                            <a:srgbClr val="0000FF"/>
                          </a:solidFill>
                          <a:effectLst/>
                          <a:latin typeface="Aptos" panose="020B0004020202020204" pitchFamily="34" charset="0"/>
                        </a:rPr>
                        <a:t>(MLRAs 144a, 149B)</a:t>
                      </a:r>
                      <a:endParaRPr lang="en-US" sz="1400" b="1" i="0" u="none" strike="noStrike" dirty="0">
                        <a:solidFill>
                          <a:srgbClr val="0000FF"/>
                        </a:solidFill>
                        <a:effectLst/>
                        <a:latin typeface="Aptos" panose="020B0004020202020204" pitchFamily="34" charset="0"/>
                      </a:endParaRPr>
                    </a:p>
                  </a:txBody>
                  <a:tcPr marL="0" marR="0" marT="0" marB="0" anchor="ctr"/>
                </a:tc>
                <a:tc>
                  <a:txBody>
                    <a:bodyPr/>
                    <a:lstStyle/>
                    <a:p>
                      <a:pPr algn="ctr" fontAlgn="ctr"/>
                      <a:r>
                        <a:rPr lang="en-US" sz="1400" b="1" u="none" strike="noStrike" dirty="0">
                          <a:solidFill>
                            <a:srgbClr val="0000FF"/>
                          </a:solidFill>
                          <a:effectLst/>
                          <a:latin typeface="Aptos" panose="020B0004020202020204" pitchFamily="34" charset="0"/>
                        </a:rPr>
                        <a:t>Hudson Valley/Long Island</a:t>
                      </a:r>
                      <a:br>
                        <a:rPr lang="en-US" sz="1400" b="1" u="none" strike="noStrike" dirty="0">
                          <a:solidFill>
                            <a:srgbClr val="0000FF"/>
                          </a:solidFill>
                          <a:effectLst/>
                          <a:latin typeface="Aptos" panose="020B0004020202020204" pitchFamily="34" charset="0"/>
                        </a:rPr>
                      </a:br>
                      <a:r>
                        <a:rPr lang="en-US" sz="1400" b="1" u="none" strike="noStrike" dirty="0">
                          <a:solidFill>
                            <a:srgbClr val="0000FF"/>
                          </a:solidFill>
                          <a:effectLst/>
                          <a:latin typeface="Aptos" panose="020B0004020202020204" pitchFamily="34" charset="0"/>
                        </a:rPr>
                        <a:t>Outwash </a:t>
                      </a:r>
                    </a:p>
                    <a:p>
                      <a:pPr algn="ctr" fontAlgn="ctr"/>
                      <a:r>
                        <a:rPr lang="en-US" sz="1400" b="1" u="none" strike="noStrike" dirty="0">
                          <a:solidFill>
                            <a:srgbClr val="0000FF"/>
                          </a:solidFill>
                          <a:effectLst/>
                          <a:latin typeface="Aptos" panose="020B0004020202020204" pitchFamily="34" charset="0"/>
                        </a:rPr>
                        <a:t>(MLRAs 144a, 149B)</a:t>
                      </a:r>
                      <a:endParaRPr lang="en-US" sz="1400" b="1" i="0" u="none" strike="noStrike" dirty="0">
                        <a:solidFill>
                          <a:srgbClr val="0000FF"/>
                        </a:solidFill>
                        <a:effectLst/>
                        <a:latin typeface="Aptos" panose="020B0004020202020204" pitchFamily="34" charset="0"/>
                      </a:endParaRPr>
                    </a:p>
                  </a:txBody>
                  <a:tcPr marL="0" marR="0" marT="0" marB="0" anchor="ctr"/>
                </a:tc>
                <a:tc>
                  <a:txBody>
                    <a:bodyPr/>
                    <a:lstStyle/>
                    <a:p>
                      <a:pPr algn="ctr" fontAlgn="ctr"/>
                      <a:r>
                        <a:rPr lang="en-US" sz="1400" b="1" u="none" strike="noStrike" dirty="0">
                          <a:solidFill>
                            <a:srgbClr val="0000FF"/>
                          </a:solidFill>
                          <a:effectLst/>
                          <a:latin typeface="Aptos" panose="020B0004020202020204" pitchFamily="34" charset="0"/>
                        </a:rPr>
                        <a:t>Alluvium</a:t>
                      </a:r>
                    </a:p>
                    <a:p>
                      <a:pPr algn="ctr" fontAlgn="ctr"/>
                      <a:r>
                        <a:rPr lang="en-US" sz="1400" b="1" u="none" strike="noStrike" dirty="0">
                          <a:solidFill>
                            <a:srgbClr val="0000FF"/>
                          </a:solidFill>
                          <a:effectLst/>
                          <a:latin typeface="Aptos" panose="020B0004020202020204" pitchFamily="34" charset="0"/>
                        </a:rPr>
                        <a:t> (All MLRAs)</a:t>
                      </a:r>
                      <a:endParaRPr lang="en-US" sz="1400" b="1" i="0" u="none" strike="noStrike" dirty="0">
                        <a:solidFill>
                          <a:srgbClr val="0000FF"/>
                        </a:solidFill>
                        <a:effectLst/>
                        <a:latin typeface="Aptos" panose="020B0004020202020204" pitchFamily="34" charset="0"/>
                      </a:endParaRPr>
                    </a:p>
                  </a:txBody>
                  <a:tcPr marL="0" marR="0" marT="0" marB="0" anchor="ctr"/>
                </a:tc>
                <a:extLst>
                  <a:ext uri="{0D108BD9-81ED-4DB2-BD59-A6C34878D82A}">
                    <a16:rowId xmlns:a16="http://schemas.microsoft.com/office/drawing/2014/main" val="4177919447"/>
                  </a:ext>
                </a:extLst>
              </a:tr>
              <a:tr h="120369">
                <a:tc>
                  <a:txBody>
                    <a:bodyPr/>
                    <a:lstStyle/>
                    <a:p>
                      <a:pPr algn="ctr" fontAlgn="b"/>
                      <a:r>
                        <a:rPr lang="en-US" sz="1400" b="1" u="none" strike="noStrike" dirty="0">
                          <a:effectLst/>
                          <a:latin typeface="Aptos" panose="020B0004020202020204" pitchFamily="34" charset="0"/>
                        </a:rPr>
                        <a:t>A. Well and Moderately Well Drained</a:t>
                      </a:r>
                      <a:endParaRPr lang="en-US" sz="1400" b="1" i="0" u="none" strike="noStrike" dirty="0">
                        <a:solidFill>
                          <a:srgbClr val="000000"/>
                        </a:solidFill>
                        <a:effectLst/>
                        <a:latin typeface="Aptos" panose="020B0004020202020204" pitchFamily="34" charset="0"/>
                      </a:endParaRPr>
                    </a:p>
                  </a:txBody>
                  <a:tcPr marL="0" marR="0" marT="0" marB="0"/>
                </a:tc>
                <a:tc>
                  <a:txBody>
                    <a:bodyPr/>
                    <a:lstStyle/>
                    <a:p>
                      <a:pPr algn="ctr" fontAlgn="b"/>
                      <a:r>
                        <a:rPr lang="en-US" sz="1400" b="1" u="none" strike="noStrike" dirty="0">
                          <a:effectLst/>
                          <a:latin typeface="Aptos" panose="020B0004020202020204" pitchFamily="34" charset="0"/>
                        </a:rPr>
                        <a:t>A. Well and Moderately Well Drained</a:t>
                      </a:r>
                      <a:endParaRPr lang="en-US" sz="1400" b="1" i="0" u="none" strike="noStrike" dirty="0">
                        <a:solidFill>
                          <a:srgbClr val="000000"/>
                        </a:solidFill>
                        <a:effectLst/>
                        <a:latin typeface="Aptos" panose="020B0004020202020204" pitchFamily="34" charset="0"/>
                      </a:endParaRPr>
                    </a:p>
                  </a:txBody>
                  <a:tcPr marL="0" marR="0" marT="0" marB="0"/>
                </a:tc>
                <a:tc>
                  <a:txBody>
                    <a:bodyPr/>
                    <a:lstStyle/>
                    <a:p>
                      <a:pPr algn="ctr" fontAlgn="b"/>
                      <a:r>
                        <a:rPr lang="en-US" sz="1400" b="1" u="none" strike="noStrike" dirty="0">
                          <a:effectLst/>
                          <a:latin typeface="Aptos" panose="020B0004020202020204" pitchFamily="34" charset="0"/>
                        </a:rPr>
                        <a:t>A. Well and Moderately Well Drained-Acid</a:t>
                      </a:r>
                      <a:endParaRPr lang="en-US" sz="1400" b="1" i="0" u="none" strike="noStrike" dirty="0">
                        <a:solidFill>
                          <a:srgbClr val="000000"/>
                        </a:solidFill>
                        <a:effectLst/>
                        <a:latin typeface="Aptos" panose="020B0004020202020204" pitchFamily="34" charset="0"/>
                      </a:endParaRPr>
                    </a:p>
                  </a:txBody>
                  <a:tcPr marL="0" marR="0" marT="0" marB="0"/>
                </a:tc>
                <a:tc>
                  <a:txBody>
                    <a:bodyPr/>
                    <a:lstStyle/>
                    <a:p>
                      <a:pPr algn="ctr" fontAlgn="b"/>
                      <a:r>
                        <a:rPr lang="en-US" sz="1400" b="1" u="none" strike="noStrike" dirty="0">
                          <a:effectLst/>
                          <a:latin typeface="Aptos" panose="020B0004020202020204" pitchFamily="34" charset="0"/>
                        </a:rPr>
                        <a:t>A. Well Drained-Acid</a:t>
                      </a:r>
                      <a:endParaRPr lang="en-US" sz="1400" b="1" i="0" u="none" strike="noStrike" dirty="0">
                        <a:solidFill>
                          <a:srgbClr val="000000"/>
                        </a:solidFill>
                        <a:effectLst/>
                        <a:latin typeface="Aptos" panose="020B0004020202020204" pitchFamily="34" charset="0"/>
                      </a:endParaRPr>
                    </a:p>
                  </a:txBody>
                  <a:tcPr marL="0" marR="0" marT="0" marB="0"/>
                </a:tc>
                <a:tc>
                  <a:txBody>
                    <a:bodyPr/>
                    <a:lstStyle/>
                    <a:p>
                      <a:pPr algn="ctr" fontAlgn="b"/>
                      <a:r>
                        <a:rPr lang="en-US" sz="1400" b="1" u="none" strike="noStrike" dirty="0">
                          <a:effectLst/>
                          <a:latin typeface="Aptos" panose="020B0004020202020204" pitchFamily="34" charset="0"/>
                        </a:rPr>
                        <a:t>A. Well Drained-Acid</a:t>
                      </a:r>
                      <a:endParaRPr lang="en-US" sz="1400" b="1" i="0" u="none" strike="noStrike" dirty="0">
                        <a:solidFill>
                          <a:srgbClr val="000000"/>
                        </a:solidFill>
                        <a:effectLst/>
                        <a:latin typeface="Aptos" panose="020B0004020202020204" pitchFamily="34" charset="0"/>
                      </a:endParaRPr>
                    </a:p>
                  </a:txBody>
                  <a:tcPr marL="0" marR="0" marT="0" marB="0"/>
                </a:tc>
                <a:extLst>
                  <a:ext uri="{0D108BD9-81ED-4DB2-BD59-A6C34878D82A}">
                    <a16:rowId xmlns:a16="http://schemas.microsoft.com/office/drawing/2014/main" val="4270051087"/>
                  </a:ext>
                </a:extLst>
              </a:tr>
              <a:tr h="120369">
                <a:tc>
                  <a:txBody>
                    <a:bodyPr/>
                    <a:lstStyle/>
                    <a:p>
                      <a:pPr algn="ctr" fontAlgn="b"/>
                      <a:r>
                        <a:rPr lang="en-US" sz="1800" b="1" u="none" strike="noStrike" dirty="0">
                          <a:solidFill>
                            <a:schemeClr val="accent2">
                              <a:lumMod val="75000"/>
                            </a:schemeClr>
                          </a:solidFill>
                          <a:effectLst/>
                          <a:latin typeface="Aptos" panose="020B0004020202020204" pitchFamily="34" charset="0"/>
                        </a:rPr>
                        <a:t>Bath</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Chenango</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Bernardston</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Riverhead</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Barbour</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376085051"/>
                  </a:ext>
                </a:extLst>
              </a:tr>
              <a:tr h="120369">
                <a:tc>
                  <a:txBody>
                    <a:bodyPr/>
                    <a:lstStyle/>
                    <a:p>
                      <a:pPr algn="ctr" fontAlgn="b"/>
                      <a:r>
                        <a:rPr lang="en-US" sz="1800" b="1" u="none" strike="noStrike" dirty="0" err="1">
                          <a:solidFill>
                            <a:schemeClr val="accent2">
                              <a:lumMod val="75000"/>
                            </a:schemeClr>
                          </a:solidFill>
                          <a:effectLst/>
                          <a:latin typeface="Aptos" panose="020B0004020202020204" pitchFamily="34" charset="0"/>
                        </a:rPr>
                        <a:t>Lewbeach</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Tunkhannock</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Pittstown</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2454861430"/>
                  </a:ext>
                </a:extLst>
              </a:tr>
              <a:tr h="120369">
                <a:tc>
                  <a:txBody>
                    <a:bodyPr/>
                    <a:lstStyle/>
                    <a:p>
                      <a:pPr algn="ctr" fontAlgn="b"/>
                      <a:r>
                        <a:rPr lang="en-US" sz="1800" b="1" u="none" strike="noStrike" dirty="0">
                          <a:solidFill>
                            <a:schemeClr val="accent2">
                              <a:lumMod val="75000"/>
                            </a:schemeClr>
                          </a:solidFill>
                          <a:effectLst/>
                          <a:latin typeface="Aptos" panose="020B0004020202020204" pitchFamily="34" charset="0"/>
                        </a:rPr>
                        <a:t>Lordstown</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Montauk</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2596691903"/>
                  </a:ext>
                </a:extLst>
              </a:tr>
              <a:tr h="120369">
                <a:tc>
                  <a:txBody>
                    <a:bodyPr/>
                    <a:lstStyle/>
                    <a:p>
                      <a:pPr algn="ctr" fontAlgn="b"/>
                      <a:r>
                        <a:rPr lang="en-US" sz="1800" b="1" u="none" strike="noStrike">
                          <a:solidFill>
                            <a:schemeClr val="accent2">
                              <a:lumMod val="75000"/>
                            </a:schemeClr>
                          </a:solidFill>
                          <a:effectLst/>
                          <a:latin typeface="Aptos" panose="020B0004020202020204" pitchFamily="34" charset="0"/>
                        </a:rPr>
                        <a:t>Mongaup</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Oakville</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1568626722"/>
                  </a:ext>
                </a:extLst>
              </a:tr>
              <a:tr h="120369">
                <a:tc>
                  <a:txBody>
                    <a:bodyPr/>
                    <a:lstStyle/>
                    <a:p>
                      <a:pPr algn="ctr" fontAlgn="b"/>
                      <a:r>
                        <a:rPr lang="en-US" sz="1800" b="1" u="none" strike="noStrike">
                          <a:solidFill>
                            <a:schemeClr val="accent2">
                              <a:lumMod val="75000"/>
                            </a:schemeClr>
                          </a:solidFill>
                          <a:effectLst/>
                          <a:latin typeface="Aptos" panose="020B0004020202020204" pitchFamily="34" charset="0"/>
                        </a:rPr>
                        <a:t>Chautauqua</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2804629923"/>
                  </a:ext>
                </a:extLst>
              </a:tr>
              <a:tr h="120369">
                <a:tc>
                  <a:txBody>
                    <a:bodyPr/>
                    <a:lstStyle/>
                    <a:p>
                      <a:pPr algn="ctr" fontAlgn="b"/>
                      <a:r>
                        <a:rPr lang="en-US" sz="1800" b="1" u="none" strike="noStrike">
                          <a:solidFill>
                            <a:schemeClr val="accent2">
                              <a:lumMod val="75000"/>
                            </a:schemeClr>
                          </a:solidFill>
                          <a:effectLst/>
                          <a:latin typeface="Aptos" panose="020B0004020202020204" pitchFamily="34" charset="0"/>
                        </a:rPr>
                        <a:t>Willowemoc</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504284167"/>
                  </a:ext>
                </a:extLst>
              </a:tr>
              <a:tr h="120369">
                <a:tc>
                  <a:txBody>
                    <a:bodyPr/>
                    <a:lstStyle/>
                    <a:p>
                      <a:pPr algn="ctr" fontAlgn="b"/>
                      <a:r>
                        <a:rPr lang="en-US" sz="1400" u="none" strike="noStrike">
                          <a:effectLst/>
                          <a:latin typeface="Aptos" panose="020B0004020202020204" pitchFamily="34" charset="0"/>
                        </a:rPr>
                        <a:t> </a:t>
                      </a:r>
                      <a:endParaRPr lang="en-US" sz="1400" b="0" i="0" u="none" strike="noStrike">
                        <a:solidFill>
                          <a:srgbClr val="000000"/>
                        </a:solidFill>
                        <a:effectLst/>
                        <a:latin typeface="Aptos" panose="020B0004020202020204" pitchFamily="34" charset="0"/>
                      </a:endParaRPr>
                    </a:p>
                  </a:txBody>
                  <a:tcPr marL="0" marR="0" marT="0" marB="0" anchor="b"/>
                </a:tc>
                <a:tc>
                  <a:txBody>
                    <a:bodyPr/>
                    <a:lstStyle/>
                    <a:p>
                      <a:pPr algn="ctr" fontAlgn="b"/>
                      <a:r>
                        <a:rPr lang="en-US" sz="1400" u="none" strike="noStrike">
                          <a:effectLst/>
                          <a:latin typeface="Aptos" panose="020B0004020202020204" pitchFamily="34" charset="0"/>
                        </a:rPr>
                        <a:t> </a:t>
                      </a:r>
                      <a:endParaRPr lang="en-US" sz="1400" b="0" i="0" u="none" strike="noStrike">
                        <a:solidFill>
                          <a:srgbClr val="000000"/>
                        </a:solidFill>
                        <a:effectLst/>
                        <a:latin typeface="Aptos" panose="020B0004020202020204" pitchFamily="34" charset="0"/>
                      </a:endParaRPr>
                    </a:p>
                  </a:txBody>
                  <a:tcPr marL="0" marR="0" marT="0" marB="0" anchor="b"/>
                </a:tc>
                <a:tc>
                  <a:txBody>
                    <a:bodyPr/>
                    <a:lstStyle/>
                    <a:p>
                      <a:pPr algn="ctr" fontAlgn="b"/>
                      <a:r>
                        <a:rPr lang="en-US" sz="1400" u="none" strike="noStrike">
                          <a:effectLst/>
                          <a:latin typeface="Aptos" panose="020B0004020202020204" pitchFamily="34" charset="0"/>
                        </a:rPr>
                        <a:t> </a:t>
                      </a:r>
                      <a:endParaRPr lang="en-US" sz="1400" b="0" i="0" u="none" strike="noStrike">
                        <a:solidFill>
                          <a:srgbClr val="000000"/>
                        </a:solidFill>
                        <a:effectLst/>
                        <a:latin typeface="Aptos" panose="020B0004020202020204" pitchFamily="34" charset="0"/>
                      </a:endParaRPr>
                    </a:p>
                  </a:txBody>
                  <a:tcPr marL="0" marR="0" marT="0" marB="0" anchor="b"/>
                </a:tc>
                <a:tc>
                  <a:txBody>
                    <a:bodyPr/>
                    <a:lstStyle/>
                    <a:p>
                      <a:pPr algn="ctr" fontAlgn="b"/>
                      <a:r>
                        <a:rPr lang="en-US" sz="1400" u="none" strike="noStrike" dirty="0">
                          <a:effectLst/>
                          <a:latin typeface="Aptos" panose="020B0004020202020204" pitchFamily="34" charset="0"/>
                        </a:rPr>
                        <a:t> </a:t>
                      </a:r>
                      <a:endParaRPr lang="en-US" sz="1400" b="0" i="0" u="none" strike="noStrike" dirty="0">
                        <a:solidFill>
                          <a:srgbClr val="000000"/>
                        </a:solidFill>
                        <a:effectLst/>
                        <a:latin typeface="Aptos" panose="020B0004020202020204" pitchFamily="34" charset="0"/>
                      </a:endParaRPr>
                    </a:p>
                  </a:txBody>
                  <a:tcPr marL="0" marR="0" marT="0" marB="0" anchor="b"/>
                </a:tc>
                <a:tc>
                  <a:txBody>
                    <a:bodyPr/>
                    <a:lstStyle/>
                    <a:p>
                      <a:pPr algn="ctr" fontAlgn="b"/>
                      <a:r>
                        <a:rPr lang="en-US" sz="1400" u="none" strike="noStrike" dirty="0">
                          <a:effectLst/>
                          <a:latin typeface="Aptos" panose="020B0004020202020204" pitchFamily="34" charset="0"/>
                        </a:rPr>
                        <a:t> </a:t>
                      </a:r>
                      <a:endParaRPr lang="en-US" sz="1400" b="0" i="0" u="none" strike="noStrike" dirty="0">
                        <a:solidFill>
                          <a:srgbClr val="000000"/>
                        </a:solidFill>
                        <a:effectLst/>
                        <a:latin typeface="Aptos" panose="020B0004020202020204" pitchFamily="34" charset="0"/>
                      </a:endParaRPr>
                    </a:p>
                  </a:txBody>
                  <a:tcPr marL="0" marR="0" marT="0" marB="0" anchor="b"/>
                </a:tc>
                <a:extLst>
                  <a:ext uri="{0D108BD9-81ED-4DB2-BD59-A6C34878D82A}">
                    <a16:rowId xmlns:a16="http://schemas.microsoft.com/office/drawing/2014/main" val="2949549875"/>
                  </a:ext>
                </a:extLst>
              </a:tr>
              <a:tr h="120369">
                <a:tc>
                  <a:txBody>
                    <a:bodyPr/>
                    <a:lstStyle/>
                    <a:p>
                      <a:pPr algn="ctr" fontAlgn="b"/>
                      <a:r>
                        <a:rPr lang="en-US" sz="1400" b="1" u="none" strike="noStrike" dirty="0">
                          <a:effectLst/>
                          <a:latin typeface="Aptos" panose="020B0004020202020204" pitchFamily="34" charset="0"/>
                        </a:rPr>
                        <a:t>B. Somewhat Poorly and Poorly Drained</a:t>
                      </a:r>
                      <a:endParaRPr lang="en-US" sz="1400" b="1" i="0" u="none" strike="noStrike" dirty="0">
                        <a:solidFill>
                          <a:srgbClr val="000000"/>
                        </a:solidFill>
                        <a:effectLst/>
                        <a:latin typeface="Aptos" panose="020B0004020202020204" pitchFamily="34" charset="0"/>
                      </a:endParaRPr>
                    </a:p>
                  </a:txBody>
                  <a:tcPr marL="0" marR="0" marT="0" marB="0"/>
                </a:tc>
                <a:tc>
                  <a:txBody>
                    <a:bodyPr/>
                    <a:lstStyle/>
                    <a:p>
                      <a:pPr algn="ctr" fontAlgn="b"/>
                      <a:r>
                        <a:rPr lang="en-US" sz="1400" b="1" u="none" strike="noStrike" dirty="0">
                          <a:effectLst/>
                          <a:latin typeface="Aptos" panose="020B0004020202020204" pitchFamily="34" charset="0"/>
                        </a:rPr>
                        <a:t> </a:t>
                      </a:r>
                      <a:endParaRPr lang="en-US" sz="1400" b="1" i="0" u="none" strike="noStrike" dirty="0">
                        <a:solidFill>
                          <a:srgbClr val="000000"/>
                        </a:solidFill>
                        <a:effectLst/>
                        <a:latin typeface="Aptos" panose="020B0004020202020204" pitchFamily="34" charset="0"/>
                      </a:endParaRPr>
                    </a:p>
                  </a:txBody>
                  <a:tcPr marL="0" marR="0" marT="0" marB="0"/>
                </a:tc>
                <a:tc>
                  <a:txBody>
                    <a:bodyPr/>
                    <a:lstStyle/>
                    <a:p>
                      <a:pPr algn="ctr" fontAlgn="b"/>
                      <a:r>
                        <a:rPr lang="en-US" sz="1400" b="1" u="none" strike="noStrike" dirty="0">
                          <a:effectLst/>
                          <a:latin typeface="Aptos" panose="020B0004020202020204" pitchFamily="34" charset="0"/>
                        </a:rPr>
                        <a:t>A. Well and Moderately Well Drained</a:t>
                      </a:r>
                      <a:endParaRPr lang="en-US" sz="1400" b="1" i="0" u="none" strike="noStrike" dirty="0">
                        <a:solidFill>
                          <a:srgbClr val="000000"/>
                        </a:solidFill>
                        <a:effectLst/>
                        <a:latin typeface="Aptos" panose="020B0004020202020204" pitchFamily="34" charset="0"/>
                      </a:endParaRPr>
                    </a:p>
                  </a:txBody>
                  <a:tcPr marL="0" marR="0" marT="0" marB="0"/>
                </a:tc>
                <a:tc>
                  <a:txBody>
                    <a:bodyPr/>
                    <a:lstStyle/>
                    <a:p>
                      <a:pPr algn="ctr" fontAlgn="b"/>
                      <a:r>
                        <a:rPr lang="en-US" sz="1400" b="1" u="none" strike="noStrike" dirty="0">
                          <a:effectLst/>
                          <a:latin typeface="Aptos" panose="020B0004020202020204" pitchFamily="34" charset="0"/>
                        </a:rPr>
                        <a:t> </a:t>
                      </a:r>
                      <a:endParaRPr lang="en-US" sz="1400" b="1" i="0" u="none" strike="noStrike" dirty="0">
                        <a:solidFill>
                          <a:srgbClr val="000000"/>
                        </a:solidFill>
                        <a:effectLst/>
                        <a:latin typeface="Aptos" panose="020B0004020202020204" pitchFamily="34" charset="0"/>
                      </a:endParaRPr>
                    </a:p>
                  </a:txBody>
                  <a:tcPr marL="0" marR="0" marT="0" marB="0"/>
                </a:tc>
                <a:tc>
                  <a:txBody>
                    <a:bodyPr/>
                    <a:lstStyle/>
                    <a:p>
                      <a:pPr algn="ctr" fontAlgn="b"/>
                      <a:r>
                        <a:rPr lang="en-US" sz="1400" b="1" u="none" strike="noStrike" dirty="0">
                          <a:effectLst/>
                          <a:latin typeface="Aptos" panose="020B0004020202020204" pitchFamily="34" charset="0"/>
                        </a:rPr>
                        <a:t>B. Well Drained</a:t>
                      </a:r>
                      <a:endParaRPr lang="en-US" sz="1400" b="1" i="0" u="none" strike="noStrike" dirty="0">
                        <a:solidFill>
                          <a:srgbClr val="000000"/>
                        </a:solidFill>
                        <a:effectLst/>
                        <a:latin typeface="Aptos" panose="020B0004020202020204" pitchFamily="34" charset="0"/>
                      </a:endParaRPr>
                    </a:p>
                  </a:txBody>
                  <a:tcPr marL="0" marR="0" marT="0" marB="0"/>
                </a:tc>
                <a:extLst>
                  <a:ext uri="{0D108BD9-81ED-4DB2-BD59-A6C34878D82A}">
                    <a16:rowId xmlns:a16="http://schemas.microsoft.com/office/drawing/2014/main" val="2215397403"/>
                  </a:ext>
                </a:extLst>
              </a:tr>
              <a:tr h="120369">
                <a:tc>
                  <a:txBody>
                    <a:bodyPr/>
                    <a:lstStyle/>
                    <a:p>
                      <a:pPr algn="ctr" fontAlgn="b"/>
                      <a:r>
                        <a:rPr lang="en-US" sz="1800" b="1" u="none" strike="noStrike" dirty="0">
                          <a:solidFill>
                            <a:schemeClr val="accent2">
                              <a:lumMod val="75000"/>
                            </a:schemeClr>
                          </a:solidFill>
                          <a:effectLst/>
                          <a:latin typeface="Aptos" panose="020B0004020202020204" pitchFamily="34" charset="0"/>
                        </a:rPr>
                        <a:t>Busti</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Stockbridge</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Hamlin</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1244046897"/>
                  </a:ext>
                </a:extLst>
              </a:tr>
              <a:tr h="120369">
                <a:tc>
                  <a:txBody>
                    <a:bodyPr/>
                    <a:lstStyle/>
                    <a:p>
                      <a:pPr algn="ctr" fontAlgn="b"/>
                      <a:r>
                        <a:rPr lang="en-US" sz="1800" b="1" u="none" strike="noStrike">
                          <a:solidFill>
                            <a:schemeClr val="accent2">
                              <a:lumMod val="75000"/>
                            </a:schemeClr>
                          </a:solidFill>
                          <a:effectLst/>
                          <a:latin typeface="Aptos" panose="020B0004020202020204" pitchFamily="34" charset="0"/>
                        </a:rPr>
                        <a:t>Fremont</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Tioga</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944394677"/>
                  </a:ext>
                </a:extLst>
              </a:tr>
              <a:tr h="120369">
                <a:tc>
                  <a:txBody>
                    <a:bodyPr/>
                    <a:lstStyle/>
                    <a:p>
                      <a:pPr algn="ctr" fontAlgn="b"/>
                      <a:r>
                        <a:rPr lang="en-US" sz="1800" b="1" u="none" strike="noStrike">
                          <a:solidFill>
                            <a:schemeClr val="accent2">
                              <a:lumMod val="75000"/>
                            </a:schemeClr>
                          </a:solidFill>
                          <a:effectLst/>
                          <a:latin typeface="Aptos" panose="020B0004020202020204" pitchFamily="34" charset="0"/>
                        </a:rPr>
                        <a:t>Volusia</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a:solidFill>
                            <a:schemeClr val="accent2">
                              <a:lumMod val="75000"/>
                            </a:schemeClr>
                          </a:solidFill>
                          <a:effectLst/>
                          <a:latin typeface="Aptos" panose="020B0004020202020204" pitchFamily="34" charset="0"/>
                        </a:rPr>
                        <a:t> </a:t>
                      </a:r>
                      <a:endParaRPr lang="en-US" sz="1800" b="1" i="0" u="none" strike="noStrike">
                        <a:solidFill>
                          <a:schemeClr val="accent2">
                            <a:lumMod val="75000"/>
                          </a:schemeClr>
                        </a:solidFill>
                        <a:effectLst/>
                        <a:latin typeface="Aptos" panose="020B0004020202020204" pitchFamily="34" charset="0"/>
                      </a:endParaRPr>
                    </a:p>
                  </a:txBody>
                  <a:tcPr marL="0" marR="0" marT="0" marB="0" anchor="b"/>
                </a:tc>
                <a:tc>
                  <a:txBody>
                    <a:bodyPr/>
                    <a:lstStyle/>
                    <a:p>
                      <a:pPr algn="ctr" fontAlgn="b"/>
                      <a:r>
                        <a:rPr lang="en-US" sz="1800" b="1" u="none" strike="noStrike" dirty="0">
                          <a:solidFill>
                            <a:schemeClr val="accent2">
                              <a:lumMod val="75000"/>
                            </a:schemeClr>
                          </a:solidFill>
                          <a:effectLst/>
                          <a:latin typeface="Aptos" panose="020B0004020202020204" pitchFamily="34" charset="0"/>
                        </a:rPr>
                        <a:t> </a:t>
                      </a:r>
                      <a:endParaRPr lang="en-US" sz="1800" b="1" i="0" u="none" strike="noStrike" dirty="0">
                        <a:solidFill>
                          <a:schemeClr val="accent2">
                            <a:lumMod val="75000"/>
                          </a:schemeClr>
                        </a:solidFill>
                        <a:effectLst/>
                        <a:latin typeface="Aptos" panose="020B0004020202020204" pitchFamily="34" charset="0"/>
                      </a:endParaRPr>
                    </a:p>
                  </a:txBody>
                  <a:tcPr marL="0" marR="0" marT="0" marB="0" anchor="b"/>
                </a:tc>
                <a:extLst>
                  <a:ext uri="{0D108BD9-81ED-4DB2-BD59-A6C34878D82A}">
                    <a16:rowId xmlns:a16="http://schemas.microsoft.com/office/drawing/2014/main" val="779666670"/>
                  </a:ext>
                </a:extLst>
              </a:tr>
            </a:tbl>
          </a:graphicData>
        </a:graphic>
      </p:graphicFrame>
      <p:sp>
        <p:nvSpPr>
          <p:cNvPr id="6" name="Title 1">
            <a:extLst>
              <a:ext uri="{FF2B5EF4-FFF2-40B4-BE49-F238E27FC236}">
                <a16:creationId xmlns:a16="http://schemas.microsoft.com/office/drawing/2014/main" id="{3BF1DEF9-3C17-763C-29E2-DAEB5B71D7BB}"/>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New York Soil Test Conversion Program</a:t>
            </a:r>
          </a:p>
        </p:txBody>
      </p:sp>
      <p:sp>
        <p:nvSpPr>
          <p:cNvPr id="8" name="Rectangle 7">
            <a:extLst>
              <a:ext uri="{FF2B5EF4-FFF2-40B4-BE49-F238E27FC236}">
                <a16:creationId xmlns:a16="http://schemas.microsoft.com/office/drawing/2014/main" id="{0F378016-695A-9D71-031A-CDCB7C60C5B5}"/>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9" name="Rectangle 8">
            <a:extLst>
              <a:ext uri="{FF2B5EF4-FFF2-40B4-BE49-F238E27FC236}">
                <a16:creationId xmlns:a16="http://schemas.microsoft.com/office/drawing/2014/main" id="{175453B0-8B22-E0FA-10FC-99F0FA9DD015}"/>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sp>
        <p:nvSpPr>
          <p:cNvPr id="2" name="TextBox 1">
            <a:extLst>
              <a:ext uri="{FF2B5EF4-FFF2-40B4-BE49-F238E27FC236}">
                <a16:creationId xmlns:a16="http://schemas.microsoft.com/office/drawing/2014/main" id="{146AFAE1-A14F-0330-E28E-BBDBD45E5131}"/>
              </a:ext>
            </a:extLst>
          </p:cNvPr>
          <p:cNvSpPr txBox="1"/>
          <p:nvPr/>
        </p:nvSpPr>
        <p:spPr>
          <a:xfrm>
            <a:off x="2630760" y="5940490"/>
            <a:ext cx="3778855" cy="369332"/>
          </a:xfrm>
          <a:prstGeom prst="rect">
            <a:avLst/>
          </a:prstGeom>
          <a:solidFill>
            <a:schemeClr val="bg1">
              <a:lumMod val="95000"/>
            </a:schemeClr>
          </a:solidFill>
          <a:ln>
            <a:solidFill>
              <a:schemeClr val="tx1"/>
            </a:solidFill>
          </a:ln>
        </p:spPr>
        <p:txBody>
          <a:bodyPr wrap="none" rtlCol="0">
            <a:spAutoFit/>
          </a:bodyPr>
          <a:lstStyle/>
          <a:p>
            <a:r>
              <a:rPr lang="en-US" dirty="0"/>
              <a:t>Dan Ufnar, State Soil Scientist NRCS</a:t>
            </a:r>
          </a:p>
        </p:txBody>
      </p:sp>
    </p:spTree>
    <p:extLst>
      <p:ext uri="{BB962C8B-B14F-4D97-AF65-F5344CB8AC3E}">
        <p14:creationId xmlns:p14="http://schemas.microsoft.com/office/powerpoint/2010/main" val="1350630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4BF5B8-5D47-9F6A-7A5A-922985A78919}"/>
              </a:ext>
            </a:extLst>
          </p:cNvPr>
          <p:cNvSpPr>
            <a:spLocks noGrp="1"/>
          </p:cNvSpPr>
          <p:nvPr>
            <p:ph idx="1"/>
          </p:nvPr>
        </p:nvSpPr>
        <p:spPr>
          <a:xfrm>
            <a:off x="838200" y="1825625"/>
            <a:ext cx="11022106" cy="4351338"/>
          </a:xfrm>
        </p:spPr>
        <p:txBody>
          <a:bodyPr>
            <a:normAutofit fontScale="92500" lnSpcReduction="10000"/>
          </a:bodyPr>
          <a:lstStyle/>
          <a:p>
            <a:r>
              <a:rPr lang="en-US" sz="3200" dirty="0">
                <a:latin typeface="Calibri "/>
              </a:rPr>
              <a:t>To get a range in fertility levels, per soil series:</a:t>
            </a:r>
          </a:p>
          <a:p>
            <a:pPr lvl="1"/>
            <a:r>
              <a:rPr lang="en-US" sz="2800" i="0" u="none" strike="noStrike" dirty="0">
                <a:solidFill>
                  <a:srgbClr val="000000"/>
                </a:solidFill>
                <a:effectLst/>
                <a:latin typeface="Calibri "/>
              </a:rPr>
              <a:t>Low to medium P (&lt;9 </a:t>
            </a:r>
            <a:r>
              <a:rPr lang="en-US" sz="2800" i="0" u="none" strike="noStrike" dirty="0" err="1">
                <a:solidFill>
                  <a:srgbClr val="000000"/>
                </a:solidFill>
                <a:effectLst/>
                <a:latin typeface="Calibri "/>
              </a:rPr>
              <a:t>lbs</a:t>
            </a:r>
            <a:r>
              <a:rPr lang="en-US" sz="2800" i="0" u="none" strike="noStrike" dirty="0">
                <a:solidFill>
                  <a:srgbClr val="000000"/>
                </a:solidFill>
                <a:effectLst/>
                <a:latin typeface="Calibri "/>
              </a:rPr>
              <a:t>/acre)</a:t>
            </a:r>
            <a:r>
              <a:rPr lang="en-US" sz="2800" dirty="0">
                <a:latin typeface="Calibri "/>
              </a:rPr>
              <a:t> </a:t>
            </a:r>
          </a:p>
          <a:p>
            <a:pPr lvl="1"/>
            <a:r>
              <a:rPr lang="en-US" sz="2800" i="0" u="none" strike="noStrike" dirty="0">
                <a:solidFill>
                  <a:srgbClr val="000000"/>
                </a:solidFill>
                <a:effectLst/>
                <a:latin typeface="Calibri "/>
              </a:rPr>
              <a:t>optimum P (9-19 </a:t>
            </a:r>
            <a:r>
              <a:rPr lang="en-US" sz="2800" i="0" u="none" strike="noStrike" dirty="0" err="1">
                <a:solidFill>
                  <a:srgbClr val="000000"/>
                </a:solidFill>
                <a:effectLst/>
                <a:latin typeface="Calibri "/>
              </a:rPr>
              <a:t>lbs</a:t>
            </a:r>
            <a:r>
              <a:rPr lang="en-US" sz="2800" i="0" u="none" strike="noStrike" dirty="0">
                <a:solidFill>
                  <a:srgbClr val="000000"/>
                </a:solidFill>
                <a:effectLst/>
                <a:latin typeface="Calibri "/>
              </a:rPr>
              <a:t> P/acre)</a:t>
            </a:r>
            <a:r>
              <a:rPr lang="en-US" sz="2800" dirty="0">
                <a:latin typeface="Calibri "/>
              </a:rPr>
              <a:t> </a:t>
            </a:r>
          </a:p>
          <a:p>
            <a:pPr lvl="1"/>
            <a:r>
              <a:rPr lang="en-US" sz="2800" i="0" u="none" strike="noStrike" dirty="0">
                <a:solidFill>
                  <a:srgbClr val="000000"/>
                </a:solidFill>
                <a:effectLst/>
                <a:latin typeface="Calibri "/>
              </a:rPr>
              <a:t>high P (20-39 </a:t>
            </a:r>
            <a:r>
              <a:rPr lang="en-US" sz="2800" i="0" u="none" strike="noStrike" dirty="0" err="1">
                <a:solidFill>
                  <a:srgbClr val="000000"/>
                </a:solidFill>
                <a:effectLst/>
                <a:latin typeface="Calibri "/>
              </a:rPr>
              <a:t>lbs</a:t>
            </a:r>
            <a:r>
              <a:rPr lang="en-US" sz="2800" i="0" u="none" strike="noStrike" dirty="0">
                <a:solidFill>
                  <a:srgbClr val="000000"/>
                </a:solidFill>
                <a:effectLst/>
                <a:latin typeface="Calibri "/>
              </a:rPr>
              <a:t> P/acre)</a:t>
            </a:r>
            <a:r>
              <a:rPr lang="en-US" sz="2800" dirty="0">
                <a:latin typeface="Calibri "/>
              </a:rPr>
              <a:t> </a:t>
            </a:r>
          </a:p>
          <a:p>
            <a:pPr lvl="1"/>
            <a:r>
              <a:rPr lang="en-US" sz="2800" i="0" u="none" strike="noStrike" dirty="0">
                <a:solidFill>
                  <a:srgbClr val="000000"/>
                </a:solidFill>
                <a:effectLst/>
                <a:latin typeface="Calibri "/>
              </a:rPr>
              <a:t>Very high P (40-80 </a:t>
            </a:r>
            <a:r>
              <a:rPr lang="en-US" sz="2800" i="0" u="none" strike="noStrike" dirty="0" err="1">
                <a:solidFill>
                  <a:srgbClr val="000000"/>
                </a:solidFill>
                <a:effectLst/>
                <a:latin typeface="Calibri "/>
              </a:rPr>
              <a:t>lbs</a:t>
            </a:r>
            <a:r>
              <a:rPr lang="en-US" sz="2800" i="0" u="none" strike="noStrike" dirty="0">
                <a:solidFill>
                  <a:srgbClr val="000000"/>
                </a:solidFill>
                <a:effectLst/>
                <a:latin typeface="Calibri "/>
              </a:rPr>
              <a:t> P/acre)</a:t>
            </a:r>
            <a:r>
              <a:rPr lang="en-US" sz="2800" dirty="0">
                <a:latin typeface="Calibri "/>
              </a:rPr>
              <a:t> </a:t>
            </a:r>
          </a:p>
          <a:p>
            <a:pPr lvl="1"/>
            <a:r>
              <a:rPr lang="en-US" sz="2800" i="0" u="none" strike="noStrike" dirty="0">
                <a:solidFill>
                  <a:srgbClr val="000000"/>
                </a:solidFill>
                <a:effectLst/>
                <a:latin typeface="Calibri "/>
              </a:rPr>
              <a:t>Very high (&gt;80 </a:t>
            </a:r>
            <a:r>
              <a:rPr lang="en-US" sz="2800" i="0" u="none" strike="noStrike" dirty="0" err="1">
                <a:solidFill>
                  <a:srgbClr val="000000"/>
                </a:solidFill>
                <a:effectLst/>
                <a:latin typeface="Calibri "/>
              </a:rPr>
              <a:t>lbs</a:t>
            </a:r>
            <a:r>
              <a:rPr lang="en-US" sz="2800" i="0" u="none" strike="noStrike" dirty="0">
                <a:solidFill>
                  <a:srgbClr val="000000"/>
                </a:solidFill>
                <a:effectLst/>
                <a:latin typeface="Calibri "/>
              </a:rPr>
              <a:t> P/acre)</a:t>
            </a:r>
            <a:r>
              <a:rPr lang="en-US" sz="2800" dirty="0">
                <a:latin typeface="Calibri "/>
              </a:rPr>
              <a:t> </a:t>
            </a:r>
          </a:p>
          <a:p>
            <a:r>
              <a:rPr lang="en-US" sz="3200" dirty="0">
                <a:latin typeface="Calibri "/>
              </a:rPr>
              <a:t>Select whatever you think you could collect (enter on google doc)</a:t>
            </a:r>
          </a:p>
          <a:p>
            <a:r>
              <a:rPr lang="en-US" sz="3200" u="sng" dirty="0">
                <a:solidFill>
                  <a:schemeClr val="tx1"/>
                </a:solidFill>
                <a:effectLst/>
                <a:hlinkClick r:id="rId2">
                  <a:extLst>
                    <a:ext uri="{A12FA001-AC4F-418D-AE19-62706E023703}">
                      <ahyp:hlinkClr xmlns:ahyp="http://schemas.microsoft.com/office/drawing/2018/hyperlinkcolor" val="tx"/>
                    </a:ext>
                  </a:extLst>
                </a:hlinkClick>
              </a:rPr>
              <a:t>https://docs.google.com/spreadsheets/d/13MNd_wo0ppuBsX-hX2dbSsaQCh_niJwQ/edit?usp=sharing&amp;ouid=116910914563647058489&amp;rtpof=true&amp;sd=true</a:t>
            </a:r>
            <a:endParaRPr lang="en-US" sz="3200" dirty="0">
              <a:latin typeface="Calibri "/>
            </a:endParaRPr>
          </a:p>
        </p:txBody>
      </p:sp>
      <p:sp>
        <p:nvSpPr>
          <p:cNvPr id="4" name="Title 1">
            <a:extLst>
              <a:ext uri="{FF2B5EF4-FFF2-40B4-BE49-F238E27FC236}">
                <a16:creationId xmlns:a16="http://schemas.microsoft.com/office/drawing/2014/main" id="{D622DE7F-F999-B0BC-8DE2-CCF7CF8C47A8}"/>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New York Soil Test Conversion Program</a:t>
            </a:r>
          </a:p>
        </p:txBody>
      </p:sp>
      <p:sp>
        <p:nvSpPr>
          <p:cNvPr id="5" name="Rectangle 4">
            <a:extLst>
              <a:ext uri="{FF2B5EF4-FFF2-40B4-BE49-F238E27FC236}">
                <a16:creationId xmlns:a16="http://schemas.microsoft.com/office/drawing/2014/main" id="{86BDBDB3-BD49-FAC6-DD3C-EC79D3DE4787}"/>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6" name="Rectangle 5">
            <a:extLst>
              <a:ext uri="{FF2B5EF4-FFF2-40B4-BE49-F238E27FC236}">
                <a16:creationId xmlns:a16="http://schemas.microsoft.com/office/drawing/2014/main" id="{CC9F9F61-49ED-80B0-B036-3EB90B6FFE41}"/>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spTree>
    <p:extLst>
      <p:ext uri="{BB962C8B-B14F-4D97-AF65-F5344CB8AC3E}">
        <p14:creationId xmlns:p14="http://schemas.microsoft.com/office/powerpoint/2010/main" val="3729580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A26AA-6CDE-AAF1-0D45-416A12401B1D}"/>
              </a:ext>
            </a:extLst>
          </p:cNvPr>
          <p:cNvSpPr>
            <a:spLocks noGrp="1"/>
          </p:cNvSpPr>
          <p:nvPr>
            <p:ph type="title"/>
          </p:nvPr>
        </p:nvSpPr>
        <p:spPr/>
        <p:txBody>
          <a:bodyPr/>
          <a:lstStyle/>
          <a:p>
            <a:r>
              <a:rPr lang="en-US" dirty="0"/>
              <a:t>Field History Form</a:t>
            </a:r>
          </a:p>
        </p:txBody>
      </p:sp>
      <p:sp>
        <p:nvSpPr>
          <p:cNvPr id="3" name="Content Placeholder 2">
            <a:extLst>
              <a:ext uri="{FF2B5EF4-FFF2-40B4-BE49-F238E27FC236}">
                <a16:creationId xmlns:a16="http://schemas.microsoft.com/office/drawing/2014/main" id="{C41AEEB1-1150-DD10-79B9-B413B9231DFF}"/>
              </a:ext>
            </a:extLst>
          </p:cNvPr>
          <p:cNvSpPr>
            <a:spLocks noGrp="1"/>
          </p:cNvSpPr>
          <p:nvPr>
            <p:ph idx="1"/>
          </p:nvPr>
        </p:nvSpPr>
        <p:spPr>
          <a:xfrm>
            <a:off x="838200" y="1825625"/>
            <a:ext cx="10810103" cy="4351338"/>
          </a:xfrm>
        </p:spPr>
        <p:txBody>
          <a:bodyPr>
            <a:normAutofit lnSpcReduction="10000"/>
          </a:bodyPr>
          <a:lstStyle/>
          <a:p>
            <a:r>
              <a:rPr lang="en-US" dirty="0"/>
              <a:t>Project instructions:</a:t>
            </a:r>
          </a:p>
          <a:p>
            <a:pPr lvl="1"/>
            <a:r>
              <a:rPr lang="en-US" dirty="0">
                <a:hlinkClick r:id="rId2"/>
              </a:rPr>
              <a:t>http://nmsp.cals.cornell.edu/Announcements/SoilSampling_ProjectDes cription_3_31_2025.pptx</a:t>
            </a:r>
            <a:r>
              <a:rPr lang="en-US" dirty="0"/>
              <a:t>   </a:t>
            </a:r>
          </a:p>
          <a:p>
            <a:pPr lvl="1"/>
            <a:r>
              <a:rPr lang="en-US" dirty="0">
                <a:hlinkClick r:id="rId3"/>
              </a:rPr>
              <a:t>http://nmsp.cals.cornell.edu/Announcements/SoilSampling_ProjectDes cription_3_31_2025.pdf</a:t>
            </a:r>
            <a:r>
              <a:rPr lang="en-US" dirty="0"/>
              <a:t>  </a:t>
            </a:r>
          </a:p>
          <a:p>
            <a:r>
              <a:rPr lang="en-US" dirty="0"/>
              <a:t>Please include a completed field history form for each bucket you collect for this project. The field history form asks for rotation information, field management, and manure history.</a:t>
            </a:r>
          </a:p>
          <a:p>
            <a:pPr lvl="1"/>
            <a:r>
              <a:rPr lang="en-US" dirty="0">
                <a:hlinkClick r:id="rId4"/>
              </a:rPr>
              <a:t>http://nmsp.cals.cornell.edu/Announcements/SoilSampling_Blank_Field History_3_31_2025.docx</a:t>
            </a:r>
            <a:r>
              <a:rPr lang="en-US" dirty="0"/>
              <a:t> </a:t>
            </a:r>
          </a:p>
          <a:p>
            <a:pPr lvl="1"/>
            <a:r>
              <a:rPr lang="en-US" dirty="0">
                <a:hlinkClick r:id="rId5"/>
              </a:rPr>
              <a:t>http://nmsp.cals.cornell.edu/Announcements/SoilSampling_Blank_Field History_3_31_2025.pdf</a:t>
            </a:r>
            <a:endParaRPr lang="en-US" dirty="0"/>
          </a:p>
        </p:txBody>
      </p:sp>
      <p:sp>
        <p:nvSpPr>
          <p:cNvPr id="4" name="Rectangle 3">
            <a:extLst>
              <a:ext uri="{FF2B5EF4-FFF2-40B4-BE49-F238E27FC236}">
                <a16:creationId xmlns:a16="http://schemas.microsoft.com/office/drawing/2014/main" id="{B3AEA131-95F5-3174-46D5-2F2A731F9F55}"/>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5" name="Rectangle 4">
            <a:extLst>
              <a:ext uri="{FF2B5EF4-FFF2-40B4-BE49-F238E27FC236}">
                <a16:creationId xmlns:a16="http://schemas.microsoft.com/office/drawing/2014/main" id="{7FB6970B-4283-B99C-720D-85A04530C3EB}"/>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spTree>
    <p:extLst>
      <p:ext uri="{BB962C8B-B14F-4D97-AF65-F5344CB8AC3E}">
        <p14:creationId xmlns:p14="http://schemas.microsoft.com/office/powerpoint/2010/main" val="3539175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F8179-B1DC-F18B-234B-60902A2D3AF9}"/>
            </a:ext>
          </a:extLst>
        </p:cNvPr>
        <p:cNvGrpSpPr/>
        <p:nvPr/>
      </p:nvGrpSpPr>
      <p:grpSpPr>
        <a:xfrm>
          <a:off x="0" y="0"/>
          <a:ext cx="0" cy="0"/>
          <a:chOff x="0" y="0"/>
          <a:chExt cx="0" cy="0"/>
        </a:xfrm>
      </p:grpSpPr>
      <p:sp>
        <p:nvSpPr>
          <p:cNvPr id="15" name="Rectangle 14">
            <a:extLst>
              <a:ext uri="{FF2B5EF4-FFF2-40B4-BE49-F238E27FC236}">
                <a16:creationId xmlns:a16="http://schemas.microsoft.com/office/drawing/2014/main" id="{2E0D479D-9E68-EEE5-740A-B74463DBDAA0}"/>
              </a:ext>
            </a:extLst>
          </p:cNvPr>
          <p:cNvSpPr/>
          <p:nvPr/>
        </p:nvSpPr>
        <p:spPr>
          <a:xfrm>
            <a:off x="-15875" y="6629400"/>
            <a:ext cx="12207875" cy="228600"/>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Nutrient Management Spear Program (NMSP)</a:t>
            </a:r>
          </a:p>
        </p:txBody>
      </p:sp>
      <p:sp>
        <p:nvSpPr>
          <p:cNvPr id="17" name="Rectangle 16">
            <a:extLst>
              <a:ext uri="{FF2B5EF4-FFF2-40B4-BE49-F238E27FC236}">
                <a16:creationId xmlns:a16="http://schemas.microsoft.com/office/drawing/2014/main" id="{905D979B-3971-186F-2676-70650120A922}"/>
              </a:ext>
            </a:extLst>
          </p:cNvPr>
          <p:cNvSpPr/>
          <p:nvPr/>
        </p:nvSpPr>
        <p:spPr>
          <a:xfrm>
            <a:off x="0" y="-20638"/>
            <a:ext cx="12207875" cy="228601"/>
          </a:xfrm>
          <a:prstGeom prst="rect">
            <a:avLst/>
          </a:prstGeom>
          <a:solidFill>
            <a:srgbClr val="B31B1B"/>
          </a:solidFill>
          <a:ln>
            <a:solidFill>
              <a:srgbClr val="B3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Cornell University</a:t>
            </a:r>
          </a:p>
        </p:txBody>
      </p:sp>
      <p:sp>
        <p:nvSpPr>
          <p:cNvPr id="2" name="Title 1">
            <a:extLst>
              <a:ext uri="{FF2B5EF4-FFF2-40B4-BE49-F238E27FC236}">
                <a16:creationId xmlns:a16="http://schemas.microsoft.com/office/drawing/2014/main" id="{8AC61043-F4CC-E0BE-8551-7EC64BE519C9}"/>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New York Soil Test Conversion Program</a:t>
            </a:r>
          </a:p>
        </p:txBody>
      </p:sp>
      <p:sp>
        <p:nvSpPr>
          <p:cNvPr id="6" name="Rectangle 10">
            <a:extLst>
              <a:ext uri="{FF2B5EF4-FFF2-40B4-BE49-F238E27FC236}">
                <a16:creationId xmlns:a16="http://schemas.microsoft.com/office/drawing/2014/main" id="{9AB5F4A1-400B-1DB6-DA30-CA697057EEEB}"/>
              </a:ext>
            </a:extLst>
          </p:cNvPr>
          <p:cNvSpPr>
            <a:spLocks noChangeArrowheads="1"/>
          </p:cNvSpPr>
          <p:nvPr/>
        </p:nvSpPr>
        <p:spPr bwMode="auto">
          <a:xfrm>
            <a:off x="-9525" y="32670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Rectangle 11">
            <a:extLst>
              <a:ext uri="{FF2B5EF4-FFF2-40B4-BE49-F238E27FC236}">
                <a16:creationId xmlns:a16="http://schemas.microsoft.com/office/drawing/2014/main" id="{67F631BC-4EA9-7DCE-CD27-6127D55C8163}"/>
              </a:ext>
            </a:extLst>
          </p:cNvPr>
          <p:cNvSpPr>
            <a:spLocks noChangeArrowheads="1"/>
          </p:cNvSpPr>
          <p:nvPr/>
        </p:nvSpPr>
        <p:spPr bwMode="auto">
          <a:xfrm>
            <a:off x="-9525" y="36385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12">
            <a:extLst>
              <a:ext uri="{FF2B5EF4-FFF2-40B4-BE49-F238E27FC236}">
                <a16:creationId xmlns:a16="http://schemas.microsoft.com/office/drawing/2014/main" id="{B5EB1B1D-50A6-5A56-BC0D-8462673FC59C}"/>
              </a:ext>
            </a:extLst>
          </p:cNvPr>
          <p:cNvSpPr>
            <a:spLocks noChangeArrowheads="1"/>
          </p:cNvSpPr>
          <p:nvPr/>
        </p:nvSpPr>
        <p:spPr bwMode="auto">
          <a:xfrm>
            <a:off x="-9525" y="40100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Rectangle 13">
            <a:extLst>
              <a:ext uri="{FF2B5EF4-FFF2-40B4-BE49-F238E27FC236}">
                <a16:creationId xmlns:a16="http://schemas.microsoft.com/office/drawing/2014/main" id="{D5CE4A04-2549-5296-8907-6D5260EF803A}"/>
              </a:ext>
            </a:extLst>
          </p:cNvPr>
          <p:cNvSpPr>
            <a:spLocks noChangeArrowheads="1"/>
          </p:cNvSpPr>
          <p:nvPr/>
        </p:nvSpPr>
        <p:spPr bwMode="auto">
          <a:xfrm>
            <a:off x="-9525" y="43910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Rectangle 14">
            <a:extLst>
              <a:ext uri="{FF2B5EF4-FFF2-40B4-BE49-F238E27FC236}">
                <a16:creationId xmlns:a16="http://schemas.microsoft.com/office/drawing/2014/main" id="{69D0E962-382E-DF09-892F-6AB7A6465E62}"/>
              </a:ext>
            </a:extLst>
          </p:cNvPr>
          <p:cNvSpPr>
            <a:spLocks noChangeArrowheads="1"/>
          </p:cNvSpPr>
          <p:nvPr/>
        </p:nvSpPr>
        <p:spPr bwMode="auto">
          <a:xfrm>
            <a:off x="-9525" y="47720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80004449-81DD-74BF-79E5-725E0267EA74}"/>
              </a:ext>
            </a:extLst>
          </p:cNvPr>
          <p:cNvSpPr txBox="1"/>
          <p:nvPr/>
        </p:nvSpPr>
        <p:spPr>
          <a:xfrm>
            <a:off x="543578" y="1705868"/>
            <a:ext cx="4476657" cy="353943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Labs with confirmed</a:t>
            </a:r>
            <a:r>
              <a:rPr lang="en-US" sz="2800" dirty="0">
                <a:solidFill>
                  <a:prstClr val="black"/>
                </a:solidFill>
                <a:latin typeface="Calibri" panose="020F0502020204030204"/>
              </a:rPr>
              <a:t> interest: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prstClr val="black"/>
                </a:solidFill>
                <a:latin typeface="Calibri" panose="020F0502020204030204"/>
              </a:rPr>
              <a:t>Dairy One</a:t>
            </a:r>
          </a:p>
          <a:p>
            <a:pPr marL="457200" marR="0" lvl="0" indent="-4572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prstClr val="black"/>
                </a:solidFill>
                <a:latin typeface="Calibri" panose="020F0502020204030204"/>
              </a:rPr>
              <a:t>Waypoint </a:t>
            </a:r>
          </a:p>
          <a:p>
            <a:pPr marL="457200" marR="0" lvl="0" indent="-4572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Spectrum</a:t>
            </a:r>
          </a:p>
          <a:p>
            <a:pPr marL="457200" marR="0" lvl="0" indent="-4572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prstClr val="black"/>
                </a:solidFill>
                <a:latin typeface="Calibri" panose="020F0502020204030204"/>
              </a:rPr>
              <a:t>Integrated Ag Services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prstClr val="black"/>
                </a:solidFill>
                <a:latin typeface="Calibri" panose="020F0502020204030204"/>
              </a:rPr>
              <a:t>Radical Agronomics</a:t>
            </a:r>
          </a:p>
          <a:p>
            <a:pPr marL="457200" marR="0" lvl="0" indent="-4572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prstClr val="black"/>
                </a:solidFill>
                <a:latin typeface="Calibri" panose="020F0502020204030204"/>
              </a:rPr>
              <a:t>Maine</a:t>
            </a:r>
          </a:p>
          <a:p>
            <a:pPr marL="457200" marR="0" lvl="0" indent="-4572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prstClr val="black"/>
                </a:solidFill>
                <a:latin typeface="Calibri" panose="020F0502020204030204"/>
              </a:rPr>
              <a:t>Penn State</a:t>
            </a:r>
          </a:p>
        </p:txBody>
      </p:sp>
      <p:pic>
        <p:nvPicPr>
          <p:cNvPr id="5" name="Picture 4">
            <a:extLst>
              <a:ext uri="{FF2B5EF4-FFF2-40B4-BE49-F238E27FC236}">
                <a16:creationId xmlns:a16="http://schemas.microsoft.com/office/drawing/2014/main" id="{D953BA84-D6EC-2901-F436-5B6B32B3865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597152" y="1705868"/>
            <a:ext cx="3301701" cy="4672218"/>
          </a:xfrm>
          <a:prstGeom prst="rect">
            <a:avLst/>
          </a:prstGeom>
        </p:spPr>
      </p:pic>
      <p:pic>
        <p:nvPicPr>
          <p:cNvPr id="12" name="Picture 11">
            <a:extLst>
              <a:ext uri="{FF2B5EF4-FFF2-40B4-BE49-F238E27FC236}">
                <a16:creationId xmlns:a16="http://schemas.microsoft.com/office/drawing/2014/main" id="{1F25FC07-3834-C209-CFDE-95E31AB8121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09882" y="1835803"/>
            <a:ext cx="3388033" cy="4532302"/>
          </a:xfrm>
          <a:prstGeom prst="rect">
            <a:avLst/>
          </a:prstGeom>
        </p:spPr>
      </p:pic>
      <p:sp>
        <p:nvSpPr>
          <p:cNvPr id="3" name="TextBox 2">
            <a:extLst>
              <a:ext uri="{FF2B5EF4-FFF2-40B4-BE49-F238E27FC236}">
                <a16:creationId xmlns:a16="http://schemas.microsoft.com/office/drawing/2014/main" id="{C1C023A3-ACCC-1C98-36BB-935E4A627542}"/>
              </a:ext>
            </a:extLst>
          </p:cNvPr>
          <p:cNvSpPr txBox="1"/>
          <p:nvPr/>
        </p:nvSpPr>
        <p:spPr>
          <a:xfrm>
            <a:off x="543578" y="5802968"/>
            <a:ext cx="4098879" cy="523220"/>
          </a:xfrm>
          <a:prstGeom prst="rect">
            <a:avLst/>
          </a:prstGeom>
          <a:noFill/>
        </p:spPr>
        <p:txBody>
          <a:bodyPr wrap="none" rtlCol="0">
            <a:spAutoFit/>
          </a:bodyPr>
          <a:lstStyle/>
          <a:p>
            <a:r>
              <a:rPr lang="en-US" sz="2800" dirty="0"/>
              <a:t>Additional labs welcome!</a:t>
            </a:r>
          </a:p>
        </p:txBody>
      </p:sp>
    </p:spTree>
    <p:extLst>
      <p:ext uri="{BB962C8B-B14F-4D97-AF65-F5344CB8AC3E}">
        <p14:creationId xmlns:p14="http://schemas.microsoft.com/office/powerpoint/2010/main" val="3072244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TotalTime>
  <Words>1157</Words>
  <Application>Microsoft Office PowerPoint</Application>
  <PresentationFormat>Widescreen</PresentationFormat>
  <Paragraphs>225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Aptos Display</vt:lpstr>
      <vt:lpstr>Arial</vt:lpstr>
      <vt:lpstr>Calibri</vt:lpstr>
      <vt:lpstr>Calibri </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Field History Form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Quirine M. Ketterings</dc:creator>
  <cp:lastModifiedBy>Quirine M. Ketterings</cp:lastModifiedBy>
  <cp:revision>4</cp:revision>
  <dcterms:created xsi:type="dcterms:W3CDTF">2025-04-04T01:08:43Z</dcterms:created>
  <dcterms:modified xsi:type="dcterms:W3CDTF">2025-04-04T01:41:23Z</dcterms:modified>
</cp:coreProperties>
</file>